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0"/>
  </p:notesMasterIdLst>
  <p:sldIdLst>
    <p:sldId id="257" r:id="rId2"/>
    <p:sldId id="256" r:id="rId3"/>
    <p:sldId id="312" r:id="rId4"/>
    <p:sldId id="313" r:id="rId5"/>
    <p:sldId id="314" r:id="rId6"/>
    <p:sldId id="315" r:id="rId7"/>
    <p:sldId id="316" r:id="rId8"/>
    <p:sldId id="317" r:id="rId9"/>
    <p:sldId id="319" r:id="rId10"/>
    <p:sldId id="320" r:id="rId11"/>
    <p:sldId id="321" r:id="rId12"/>
    <p:sldId id="322" r:id="rId13"/>
    <p:sldId id="324" r:id="rId14"/>
    <p:sldId id="323" r:id="rId15"/>
    <p:sldId id="325" r:id="rId16"/>
    <p:sldId id="326" r:id="rId17"/>
    <p:sldId id="327" r:id="rId18"/>
    <p:sldId id="275" r:id="rId19"/>
    <p:sldId id="328" r:id="rId20"/>
    <p:sldId id="280" r:id="rId21"/>
    <p:sldId id="329" r:id="rId22"/>
    <p:sldId id="330" r:id="rId23"/>
    <p:sldId id="277" r:id="rId24"/>
    <p:sldId id="283" r:id="rId25"/>
    <p:sldId id="331" r:id="rId26"/>
    <p:sldId id="332" r:id="rId27"/>
    <p:sldId id="333" r:id="rId28"/>
    <p:sldId id="334" r:id="rId29"/>
    <p:sldId id="335" r:id="rId30"/>
    <p:sldId id="336" r:id="rId31"/>
    <p:sldId id="292" r:id="rId32"/>
    <p:sldId id="293" r:id="rId33"/>
    <p:sldId id="295" r:id="rId34"/>
    <p:sldId id="296" r:id="rId35"/>
    <p:sldId id="298" r:id="rId36"/>
    <p:sldId id="300" r:id="rId37"/>
    <p:sldId id="337" r:id="rId38"/>
    <p:sldId id="299" r:id="rId39"/>
    <p:sldId id="310" r:id="rId40"/>
    <p:sldId id="301" r:id="rId41"/>
    <p:sldId id="302" r:id="rId42"/>
    <p:sldId id="303" r:id="rId43"/>
    <p:sldId id="304" r:id="rId44"/>
    <p:sldId id="305" r:id="rId45"/>
    <p:sldId id="306" r:id="rId46"/>
    <p:sldId id="307" r:id="rId47"/>
    <p:sldId id="308" r:id="rId48"/>
    <p:sldId id="309" r:id="rId4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FBAEF"/>
    <a:srgbClr val="ABB8ED"/>
    <a:srgbClr val="6A8CEA"/>
    <a:srgbClr val="78ADCD"/>
    <a:srgbClr val="E35DC9"/>
    <a:srgbClr val="D1C16E"/>
    <a:srgbClr val="1984CC"/>
    <a:srgbClr val="000000"/>
    <a:srgbClr val="03136A"/>
    <a:srgbClr val="3575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06" autoAdjust="0"/>
    <p:restoredTop sz="95596" autoAdjust="0"/>
  </p:normalViewPr>
  <p:slideViewPr>
    <p:cSldViewPr>
      <p:cViewPr varScale="1">
        <p:scale>
          <a:sx n="63" d="100"/>
          <a:sy n="63" d="100"/>
        </p:scale>
        <p:origin x="1180"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t>KADIN ERKEK ÇALIŞAN</a:t>
            </a:r>
            <a:r>
              <a:rPr lang="tr-TR"/>
              <a:t> YÜZDE ORANLARI  </a:t>
            </a:r>
            <a:r>
              <a:rPr lang="en-US"/>
              <a:t> </a:t>
            </a:r>
          </a:p>
        </c:rich>
      </c:tx>
      <c:layout>
        <c:manualLayout>
          <c:xMode val="edge"/>
          <c:yMode val="edge"/>
          <c:x val="0.23046522309711287"/>
          <c:y val="0.125"/>
        </c:manualLayout>
      </c:layout>
      <c:overlay val="0"/>
      <c:spPr>
        <a:solidFill>
          <a:schemeClr val="accent2">
            <a:lumMod val="60000"/>
            <a:lumOff val="40000"/>
          </a:schemeClr>
        </a:solid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tr-TR"/>
        </a:p>
      </c:txPr>
    </c:title>
    <c:autoTitleDeleted val="0"/>
    <c:plotArea>
      <c:layout>
        <c:manualLayout>
          <c:layoutTarget val="inner"/>
          <c:xMode val="edge"/>
          <c:yMode val="edge"/>
          <c:x val="0.3935224302562873"/>
          <c:y val="0.52497375328083995"/>
          <c:w val="0.2015989062680979"/>
          <c:h val="0.49743839311752708"/>
        </c:manualLayout>
      </c:layout>
      <c:doughnutChart>
        <c:varyColors val="1"/>
        <c:ser>
          <c:idx val="1"/>
          <c:order val="1"/>
          <c:spPr>
            <a:ln>
              <a:solidFill>
                <a:srgbClr val="D1C16E"/>
              </a:solidFill>
            </a:ln>
          </c:spPr>
          <c:dPt>
            <c:idx val="0"/>
            <c:bubble3D val="0"/>
            <c:spPr>
              <a:solidFill>
                <a:srgbClr val="FF0000"/>
              </a:solidFill>
              <a:ln w="19050">
                <a:solidFill>
                  <a:srgbClr val="E35DC9"/>
                </a:solidFill>
              </a:ln>
              <a:effectLst/>
            </c:spPr>
            <c:extLst>
              <c:ext xmlns:c16="http://schemas.microsoft.com/office/drawing/2014/chart" uri="{C3380CC4-5D6E-409C-BE32-E72D297353CC}">
                <c16:uniqueId val="{00000001-79C9-4233-B5FA-275CBC3924D9}"/>
              </c:ext>
            </c:extLst>
          </c:dPt>
          <c:dPt>
            <c:idx val="1"/>
            <c:bubble3D val="0"/>
            <c:spPr>
              <a:solidFill>
                <a:srgbClr val="1984CC"/>
              </a:solidFill>
              <a:ln w="19050">
                <a:solidFill>
                  <a:srgbClr val="D1C16E"/>
                </a:solidFill>
              </a:ln>
              <a:effectLst/>
            </c:spPr>
            <c:extLst>
              <c:ext xmlns:c16="http://schemas.microsoft.com/office/drawing/2014/chart" uri="{C3380CC4-5D6E-409C-BE32-E72D297353CC}">
                <c16:uniqueId val="{00000003-79C9-4233-B5FA-275CBC3924D9}"/>
              </c:ext>
            </c:extLst>
          </c:dPt>
          <c:dLbls>
            <c:dLbl>
              <c:idx val="0"/>
              <c:layout>
                <c:manualLayout>
                  <c:x val="0.24444442211099343"/>
                  <c:y val="-4.7271829759571886E-2"/>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fld id="{3D888CBC-E1C8-4C18-A18E-775D7DD0CB29}" type="CATEGORYNAME">
                      <a:rPr lang="en-US"/>
                      <a:pPr>
                        <a:defRPr/>
                      </a:pPr>
                      <a:t>[KATEGORİ ADI]</a:t>
                    </a:fld>
                    <a:r>
                      <a:rPr lang="en-US" baseline="0" dirty="0"/>
                      <a:t>
50%</a:t>
                    </a:r>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tr-TR"/>
                </a:p>
              </c:txPr>
              <c:showLegendKey val="0"/>
              <c:showVal val="0"/>
              <c:showCatName val="1"/>
              <c:showSerName val="0"/>
              <c:showPercent val="1"/>
              <c:showBubbleSize val="0"/>
              <c:extLst>
                <c:ext xmlns:c15="http://schemas.microsoft.com/office/drawing/2012/chart" uri="{CE6537A1-D6FC-4f65-9D91-7224C49458BB}">
                  <c15:layout>
                    <c:manualLayout>
                      <c:w val="0.27562489063867018"/>
                      <c:h val="0.2324074074074074"/>
                    </c:manualLayout>
                  </c15:layout>
                  <c15:dlblFieldTable/>
                  <c15:showDataLabelsRange val="0"/>
                </c:ext>
                <c:ext xmlns:c16="http://schemas.microsoft.com/office/drawing/2014/chart" uri="{C3380CC4-5D6E-409C-BE32-E72D297353CC}">
                  <c16:uniqueId val="{00000001-79C9-4233-B5FA-275CBC3924D9}"/>
                </c:ext>
              </c:extLst>
            </c:dLbl>
            <c:dLbl>
              <c:idx val="1"/>
              <c:layout>
                <c:manualLayout>
                  <c:x val="-0.2047107156222408"/>
                  <c:y val="-3.4785551487942212E-2"/>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fld id="{28391CB8-C684-4E8F-AE27-892DFDEF5E6E}" type="CATEGORYNAME">
                      <a:rPr lang="en-US"/>
                      <a:pPr>
                        <a:defRPr/>
                      </a:pPr>
                      <a:t>[KATEGORİ ADI]</a:t>
                    </a:fld>
                    <a:r>
                      <a:rPr lang="en-US" baseline="0" dirty="0"/>
                      <a:t>
50%</a:t>
                    </a:r>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tr-TR"/>
                </a:p>
              </c:txPr>
              <c:showLegendKey val="0"/>
              <c:showVal val="0"/>
              <c:showCatName val="1"/>
              <c:showSerName val="0"/>
              <c:showPercent val="1"/>
              <c:showBubbleSize val="0"/>
              <c:extLst>
                <c:ext xmlns:c15="http://schemas.microsoft.com/office/drawing/2012/chart" uri="{CE6537A1-D6FC-4f65-9D91-7224C49458BB}">
                  <c15:layout>
                    <c:manualLayout>
                      <c:w val="0.22562489063867011"/>
                      <c:h val="0.25555555555555554"/>
                    </c:manualLayout>
                  </c15:layout>
                  <c15:dlblFieldTable/>
                  <c15:showDataLabelsRange val="0"/>
                </c:ext>
                <c:ext xmlns:c16="http://schemas.microsoft.com/office/drawing/2014/chart" uri="{C3380CC4-5D6E-409C-BE32-E72D297353CC}">
                  <c16:uniqueId val="{00000003-79C9-4233-B5FA-275CBC3924D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tr-TR"/>
              </a:p>
            </c:txPr>
            <c:showLegendKey val="0"/>
            <c:showVal val="0"/>
            <c:showCatName val="1"/>
            <c:showSerName val="0"/>
            <c:showPercent val="1"/>
            <c:showBubbleSize val="0"/>
            <c:showLeaderLines val="0"/>
            <c:extLst>
              <c:ext xmlns:c15="http://schemas.microsoft.com/office/drawing/2012/chart" uri="{CE6537A1-D6FC-4f65-9D91-7224C49458BB}"/>
            </c:extLst>
          </c:dLbls>
          <c:cat>
            <c:strRef>
              <c:f>Sayfa1!$D$5:$D$6</c:f>
              <c:strCache>
                <c:ptCount val="2"/>
                <c:pt idx="0">
                  <c:v>YEREL KADIN ÇALIŞAN </c:v>
                </c:pt>
                <c:pt idx="1">
                  <c:v>YEREL ERKEK ÇALIŞAN </c:v>
                </c:pt>
              </c:strCache>
            </c:strRef>
          </c:cat>
          <c:val>
            <c:numRef>
              <c:f>Sayfa1!$F$5:$F$6</c:f>
              <c:numCache>
                <c:formatCode>General</c:formatCode>
                <c:ptCount val="2"/>
                <c:pt idx="0">
                  <c:v>1</c:v>
                </c:pt>
                <c:pt idx="1">
                  <c:v>1</c:v>
                </c:pt>
              </c:numCache>
            </c:numRef>
          </c:val>
          <c:extLst>
            <c:ext xmlns:c16="http://schemas.microsoft.com/office/drawing/2014/chart" uri="{C3380CC4-5D6E-409C-BE32-E72D297353CC}">
              <c16:uniqueId val="{00000004-79C9-4233-B5FA-275CBC3924D9}"/>
            </c:ext>
          </c:extLst>
        </c:ser>
        <c:dLbls>
          <c:showLegendKey val="0"/>
          <c:showVal val="0"/>
          <c:showCatName val="0"/>
          <c:showSerName val="0"/>
          <c:showPercent val="1"/>
          <c:showBubbleSize val="0"/>
          <c:showLeaderLines val="0"/>
        </c:dLbls>
        <c:firstSliceAng val="0"/>
        <c:holeSize val="50"/>
        <c:extLst>
          <c:ext xmlns:c15="http://schemas.microsoft.com/office/drawing/2012/chart" uri="{02D57815-91ED-43cb-92C2-25804820EDAC}">
            <c15:filteredPieSeries>
              <c15: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6-79C9-4233-B5FA-275CBC3924D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8-79C9-4233-B5FA-275CBC3924D9}"/>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tr-TR"/>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uri="{CE6537A1-D6FC-4f65-9D91-7224C49458BB}"/>
                  </c:extLst>
                </c:dLbls>
                <c:cat>
                  <c:strRef>
                    <c:extLst>
                      <c:ext uri="{02D57815-91ED-43cb-92C2-25804820EDAC}">
                        <c15:formulaRef>
                          <c15:sqref>Sayfa1!$D$5:$D$6</c15:sqref>
                        </c15:formulaRef>
                      </c:ext>
                    </c:extLst>
                    <c:strCache>
                      <c:ptCount val="2"/>
                      <c:pt idx="0">
                        <c:v>YEREL KADIN ÇALIŞAN </c:v>
                      </c:pt>
                      <c:pt idx="1">
                        <c:v>YEREL ERKEK ÇALIŞAN </c:v>
                      </c:pt>
                    </c:strCache>
                  </c:strRef>
                </c:cat>
                <c:val>
                  <c:numRef>
                    <c:extLst>
                      <c:ext uri="{02D57815-91ED-43cb-92C2-25804820EDAC}">
                        <c15:formulaRef>
                          <c15:sqref>Sayfa1!$E$5:$E$6</c15:sqref>
                        </c15:formulaRef>
                      </c:ext>
                    </c:extLst>
                    <c:numCache>
                      <c:formatCode>General</c:formatCode>
                      <c:ptCount val="2"/>
                    </c:numCache>
                  </c:numRef>
                </c:val>
                <c:extLst>
                  <c:ext xmlns:c16="http://schemas.microsoft.com/office/drawing/2014/chart" uri="{C3380CC4-5D6E-409C-BE32-E72D297353CC}">
                    <c16:uniqueId val="{00000009-79C9-4233-B5FA-275CBC3924D9}"/>
                  </c:ext>
                </c:extLst>
              </c15:ser>
            </c15:filteredPieSeries>
          </c:ext>
        </c:extLst>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tr-TR"/>
        </a:p>
      </c:txPr>
    </c:legend>
    <c:plotVisOnly val="1"/>
    <c:dispBlanksAs val="gap"/>
    <c:showDLblsOverMax val="0"/>
  </c:chart>
  <c:spPr>
    <a:noFill/>
    <a:ln>
      <a:noFill/>
    </a:ln>
    <a:effectLst/>
  </c:spPr>
  <c:txPr>
    <a:bodyPr/>
    <a:lstStyle/>
    <a:p>
      <a:pPr>
        <a:defRPr/>
      </a:pPr>
      <a:endParaRPr lang="tr-T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493E8DA-2114-4899-8E07-2428F062E2BC}"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tr-TR"/>
        </a:p>
      </dgm:t>
    </dgm:pt>
    <dgm:pt modelId="{051F116A-EAFD-4CD2-8307-1C815AA8102D}">
      <dgm:prSet custT="1"/>
      <dgm:spPr>
        <a:solidFill>
          <a:schemeClr val="tx2"/>
        </a:solidFill>
      </dgm:spPr>
      <dgm:t>
        <a:bodyPr/>
        <a:lstStyle/>
        <a:p>
          <a:pPr rtl="0"/>
          <a:r>
            <a:rPr lang="tr-TR" sz="1800" b="1" dirty="0">
              <a:solidFill>
                <a:schemeClr val="tx1"/>
              </a:solidFill>
            </a:rPr>
            <a:t>VİZYON</a:t>
          </a:r>
        </a:p>
      </dgm:t>
    </dgm:pt>
    <dgm:pt modelId="{BBE1D843-F2DC-4E83-BAD2-AE856E7FAAE0}" type="parTrans" cxnId="{FE4A4D7E-8A49-4066-866A-6146A264842F}">
      <dgm:prSet/>
      <dgm:spPr/>
      <dgm:t>
        <a:bodyPr/>
        <a:lstStyle/>
        <a:p>
          <a:endParaRPr lang="tr-TR"/>
        </a:p>
      </dgm:t>
    </dgm:pt>
    <dgm:pt modelId="{D641BF75-DC8A-455F-8572-790722E05066}" type="sibTrans" cxnId="{FE4A4D7E-8A49-4066-866A-6146A264842F}">
      <dgm:prSet/>
      <dgm:spPr/>
      <dgm:t>
        <a:bodyPr/>
        <a:lstStyle/>
        <a:p>
          <a:endParaRPr lang="tr-TR"/>
        </a:p>
      </dgm:t>
    </dgm:pt>
    <dgm:pt modelId="{DC42EE5D-D3A1-4AEE-8C7F-EC2C9EBE3A31}">
      <dgm:prSet custT="1"/>
      <dgm:spPr>
        <a:solidFill>
          <a:schemeClr val="accent3">
            <a:lumMod val="40000"/>
            <a:lumOff val="60000"/>
          </a:schemeClr>
        </a:solidFill>
      </dgm:spPr>
      <dgm:t>
        <a:bodyPr/>
        <a:lstStyle/>
        <a:p>
          <a:pPr rtl="0"/>
          <a:r>
            <a:rPr lang="tr-TR" sz="2000" b="1" dirty="0">
              <a:solidFill>
                <a:schemeClr val="tx1"/>
              </a:solidFill>
            </a:rPr>
            <a:t>EYS</a:t>
          </a:r>
          <a:r>
            <a:rPr lang="tr-TR" sz="2000" dirty="0"/>
            <a:t> </a:t>
          </a:r>
          <a:r>
            <a:rPr lang="tr-TR" sz="1800" b="1" dirty="0">
              <a:solidFill>
                <a:schemeClr val="tx1"/>
              </a:solidFill>
            </a:rPr>
            <a:t>POLİTİKAMIZ</a:t>
          </a:r>
        </a:p>
      </dgm:t>
    </dgm:pt>
    <dgm:pt modelId="{28BB58C4-4A1E-4189-9593-49AE9D2D9EED}" type="parTrans" cxnId="{5E2ABBFA-1536-47AA-8FEF-BC7F62FE5C28}">
      <dgm:prSet/>
      <dgm:spPr/>
      <dgm:t>
        <a:bodyPr/>
        <a:lstStyle/>
        <a:p>
          <a:endParaRPr lang="tr-TR"/>
        </a:p>
      </dgm:t>
    </dgm:pt>
    <dgm:pt modelId="{AA31AA29-A0A8-4ECC-9077-433569258D19}" type="sibTrans" cxnId="{5E2ABBFA-1536-47AA-8FEF-BC7F62FE5C28}">
      <dgm:prSet/>
      <dgm:spPr/>
      <dgm:t>
        <a:bodyPr/>
        <a:lstStyle/>
        <a:p>
          <a:endParaRPr lang="tr-TR"/>
        </a:p>
      </dgm:t>
    </dgm:pt>
    <dgm:pt modelId="{F9CD9FA5-37F1-427B-9F61-B166C188AB5E}">
      <dgm:prSet custT="1"/>
      <dgm:spPr>
        <a:solidFill>
          <a:schemeClr val="accent2">
            <a:lumMod val="20000"/>
            <a:lumOff val="80000"/>
          </a:schemeClr>
        </a:solidFill>
      </dgm:spPr>
      <dgm:t>
        <a:bodyPr/>
        <a:lstStyle/>
        <a:p>
          <a:pPr rtl="0"/>
          <a:r>
            <a:rPr lang="tr-TR" sz="1800" b="1" dirty="0">
              <a:solidFill>
                <a:schemeClr val="tx1"/>
              </a:solidFill>
            </a:rPr>
            <a:t>MİSYON</a:t>
          </a:r>
        </a:p>
      </dgm:t>
    </dgm:pt>
    <dgm:pt modelId="{CF770741-104F-4377-8B4A-30A93694409D}" type="parTrans" cxnId="{D8EA3CF3-8CD9-4839-9E76-5EEAA595619E}">
      <dgm:prSet/>
      <dgm:spPr/>
      <dgm:t>
        <a:bodyPr/>
        <a:lstStyle/>
        <a:p>
          <a:endParaRPr lang="tr-TR"/>
        </a:p>
      </dgm:t>
    </dgm:pt>
    <dgm:pt modelId="{E67EB291-857F-403B-9ECE-73F800C07A90}" type="sibTrans" cxnId="{D8EA3CF3-8CD9-4839-9E76-5EEAA595619E}">
      <dgm:prSet/>
      <dgm:spPr/>
      <dgm:t>
        <a:bodyPr/>
        <a:lstStyle/>
        <a:p>
          <a:endParaRPr lang="tr-TR"/>
        </a:p>
      </dgm:t>
    </dgm:pt>
    <dgm:pt modelId="{C8FD311E-D6F5-411D-842D-16CEFB6EEFF5}" type="pres">
      <dgm:prSet presAssocID="{6493E8DA-2114-4899-8E07-2428F062E2BC}" presName="cycle" presStyleCnt="0">
        <dgm:presLayoutVars>
          <dgm:dir/>
          <dgm:resizeHandles val="exact"/>
        </dgm:presLayoutVars>
      </dgm:prSet>
      <dgm:spPr/>
    </dgm:pt>
    <dgm:pt modelId="{F572C1CE-C6B5-485D-B9CB-00DEE5CB1448}" type="pres">
      <dgm:prSet presAssocID="{051F116A-EAFD-4CD2-8307-1C815AA8102D}" presName="node" presStyleLbl="node1" presStyleIdx="0" presStyleCnt="3" custScaleX="135242" custScaleY="89738" custRadScaleRad="107607" custRadScaleInc="-3932">
        <dgm:presLayoutVars>
          <dgm:bulletEnabled val="1"/>
        </dgm:presLayoutVars>
      </dgm:prSet>
      <dgm:spPr/>
    </dgm:pt>
    <dgm:pt modelId="{53D6E3F7-79F2-4581-854E-1A287F4BE6C5}" type="pres">
      <dgm:prSet presAssocID="{D641BF75-DC8A-455F-8572-790722E05066}" presName="sibTrans" presStyleLbl="sibTrans2D1" presStyleIdx="0" presStyleCnt="3"/>
      <dgm:spPr/>
    </dgm:pt>
    <dgm:pt modelId="{C708BBAF-C407-4DE7-9B34-64F7E695EF6E}" type="pres">
      <dgm:prSet presAssocID="{D641BF75-DC8A-455F-8572-790722E05066}" presName="connectorText" presStyleLbl="sibTrans2D1" presStyleIdx="0" presStyleCnt="3"/>
      <dgm:spPr/>
    </dgm:pt>
    <dgm:pt modelId="{A04C78A1-3053-489A-8739-6475831823BB}" type="pres">
      <dgm:prSet presAssocID="{DC42EE5D-D3A1-4AEE-8C7F-EC2C9EBE3A31}" presName="node" presStyleLbl="node1" presStyleIdx="1" presStyleCnt="3" custScaleX="133041" custScaleY="86641" custRadScaleRad="115644" custRadScaleInc="-6933">
        <dgm:presLayoutVars>
          <dgm:bulletEnabled val="1"/>
        </dgm:presLayoutVars>
      </dgm:prSet>
      <dgm:spPr/>
    </dgm:pt>
    <dgm:pt modelId="{33DDD354-90ED-42D1-A1C3-953E47D877D3}" type="pres">
      <dgm:prSet presAssocID="{AA31AA29-A0A8-4ECC-9077-433569258D19}" presName="sibTrans" presStyleLbl="sibTrans2D1" presStyleIdx="1" presStyleCnt="3"/>
      <dgm:spPr/>
    </dgm:pt>
    <dgm:pt modelId="{27E397A3-789D-4959-8935-44AE0B567246}" type="pres">
      <dgm:prSet presAssocID="{AA31AA29-A0A8-4ECC-9077-433569258D19}" presName="connectorText" presStyleLbl="sibTrans2D1" presStyleIdx="1" presStyleCnt="3"/>
      <dgm:spPr/>
    </dgm:pt>
    <dgm:pt modelId="{05B3990C-56F9-4348-A444-FD94079C3538}" type="pres">
      <dgm:prSet presAssocID="{F9CD9FA5-37F1-427B-9F61-B166C188AB5E}" presName="node" presStyleLbl="node1" presStyleIdx="2" presStyleCnt="3" custScaleX="136783" custScaleY="83247" custRadScaleRad="115497" custRadScaleInc="3739">
        <dgm:presLayoutVars>
          <dgm:bulletEnabled val="1"/>
        </dgm:presLayoutVars>
      </dgm:prSet>
      <dgm:spPr/>
    </dgm:pt>
    <dgm:pt modelId="{6A15733F-B9DF-44D8-9086-05AEC6DD4E6D}" type="pres">
      <dgm:prSet presAssocID="{E67EB291-857F-403B-9ECE-73F800C07A90}" presName="sibTrans" presStyleLbl="sibTrans2D1" presStyleIdx="2" presStyleCnt="3"/>
      <dgm:spPr/>
    </dgm:pt>
    <dgm:pt modelId="{421902DC-49C2-42CD-A419-F9B0751F3215}" type="pres">
      <dgm:prSet presAssocID="{E67EB291-857F-403B-9ECE-73F800C07A90}" presName="connectorText" presStyleLbl="sibTrans2D1" presStyleIdx="2" presStyleCnt="3"/>
      <dgm:spPr/>
    </dgm:pt>
  </dgm:ptLst>
  <dgm:cxnLst>
    <dgm:cxn modelId="{A0E19E09-D51B-4CCB-8307-941F5F2A052D}" type="presOf" srcId="{AA31AA29-A0A8-4ECC-9077-433569258D19}" destId="{33DDD354-90ED-42D1-A1C3-953E47D877D3}" srcOrd="0" destOrd="0" presId="urn:microsoft.com/office/officeart/2005/8/layout/cycle2"/>
    <dgm:cxn modelId="{F8A42C61-86BA-4794-9FC2-A95C7865A45F}" type="presOf" srcId="{E67EB291-857F-403B-9ECE-73F800C07A90}" destId="{6A15733F-B9DF-44D8-9086-05AEC6DD4E6D}" srcOrd="0" destOrd="0" presId="urn:microsoft.com/office/officeart/2005/8/layout/cycle2"/>
    <dgm:cxn modelId="{EB554778-9891-4ABF-8CC6-BD8DF82DCD7D}" type="presOf" srcId="{6493E8DA-2114-4899-8E07-2428F062E2BC}" destId="{C8FD311E-D6F5-411D-842D-16CEFB6EEFF5}" srcOrd="0" destOrd="0" presId="urn:microsoft.com/office/officeart/2005/8/layout/cycle2"/>
    <dgm:cxn modelId="{FE4A4D7E-8A49-4066-866A-6146A264842F}" srcId="{6493E8DA-2114-4899-8E07-2428F062E2BC}" destId="{051F116A-EAFD-4CD2-8307-1C815AA8102D}" srcOrd="0" destOrd="0" parTransId="{BBE1D843-F2DC-4E83-BAD2-AE856E7FAAE0}" sibTransId="{D641BF75-DC8A-455F-8572-790722E05066}"/>
    <dgm:cxn modelId="{5B19B67E-2D84-42C9-A6D7-098EE7308058}" type="presOf" srcId="{D641BF75-DC8A-455F-8572-790722E05066}" destId="{C708BBAF-C407-4DE7-9B34-64F7E695EF6E}" srcOrd="1" destOrd="0" presId="urn:microsoft.com/office/officeart/2005/8/layout/cycle2"/>
    <dgm:cxn modelId="{A204C8A4-192B-4961-8E1C-92F28854C57D}" type="presOf" srcId="{E67EB291-857F-403B-9ECE-73F800C07A90}" destId="{421902DC-49C2-42CD-A419-F9B0751F3215}" srcOrd="1" destOrd="0" presId="urn:microsoft.com/office/officeart/2005/8/layout/cycle2"/>
    <dgm:cxn modelId="{C1208FB2-B644-41BD-A619-A3C61D4387EF}" type="presOf" srcId="{DC42EE5D-D3A1-4AEE-8C7F-EC2C9EBE3A31}" destId="{A04C78A1-3053-489A-8739-6475831823BB}" srcOrd="0" destOrd="0" presId="urn:microsoft.com/office/officeart/2005/8/layout/cycle2"/>
    <dgm:cxn modelId="{FB375DBC-DDC4-4F2E-855D-F2E6FC952391}" type="presOf" srcId="{051F116A-EAFD-4CD2-8307-1C815AA8102D}" destId="{F572C1CE-C6B5-485D-B9CB-00DEE5CB1448}" srcOrd="0" destOrd="0" presId="urn:microsoft.com/office/officeart/2005/8/layout/cycle2"/>
    <dgm:cxn modelId="{9F10AAE6-0B65-46A1-A150-E19F0F1C5999}" type="presOf" srcId="{AA31AA29-A0A8-4ECC-9077-433569258D19}" destId="{27E397A3-789D-4959-8935-44AE0B567246}" srcOrd="1" destOrd="0" presId="urn:microsoft.com/office/officeart/2005/8/layout/cycle2"/>
    <dgm:cxn modelId="{7993B2EF-17B3-4326-8BE7-62A270A9D938}" type="presOf" srcId="{F9CD9FA5-37F1-427B-9F61-B166C188AB5E}" destId="{05B3990C-56F9-4348-A444-FD94079C3538}" srcOrd="0" destOrd="0" presId="urn:microsoft.com/office/officeart/2005/8/layout/cycle2"/>
    <dgm:cxn modelId="{D8EA3CF3-8CD9-4839-9E76-5EEAA595619E}" srcId="{6493E8DA-2114-4899-8E07-2428F062E2BC}" destId="{F9CD9FA5-37F1-427B-9F61-B166C188AB5E}" srcOrd="2" destOrd="0" parTransId="{CF770741-104F-4377-8B4A-30A93694409D}" sibTransId="{E67EB291-857F-403B-9ECE-73F800C07A90}"/>
    <dgm:cxn modelId="{5E2ABBFA-1536-47AA-8FEF-BC7F62FE5C28}" srcId="{6493E8DA-2114-4899-8E07-2428F062E2BC}" destId="{DC42EE5D-D3A1-4AEE-8C7F-EC2C9EBE3A31}" srcOrd="1" destOrd="0" parTransId="{28BB58C4-4A1E-4189-9593-49AE9D2D9EED}" sibTransId="{AA31AA29-A0A8-4ECC-9077-433569258D19}"/>
    <dgm:cxn modelId="{B39449FB-2C4C-4F97-BDB8-E8728CDF3DE0}" type="presOf" srcId="{D641BF75-DC8A-455F-8572-790722E05066}" destId="{53D6E3F7-79F2-4581-854E-1A287F4BE6C5}" srcOrd="0" destOrd="0" presId="urn:microsoft.com/office/officeart/2005/8/layout/cycle2"/>
    <dgm:cxn modelId="{2C35BBD6-41C8-4A14-A2FE-38FBBC5E7EEE}" type="presParOf" srcId="{C8FD311E-D6F5-411D-842D-16CEFB6EEFF5}" destId="{F572C1CE-C6B5-485D-B9CB-00DEE5CB1448}" srcOrd="0" destOrd="0" presId="urn:microsoft.com/office/officeart/2005/8/layout/cycle2"/>
    <dgm:cxn modelId="{5483E726-8404-4285-B6FD-1E4DAAAE00CF}" type="presParOf" srcId="{C8FD311E-D6F5-411D-842D-16CEFB6EEFF5}" destId="{53D6E3F7-79F2-4581-854E-1A287F4BE6C5}" srcOrd="1" destOrd="0" presId="urn:microsoft.com/office/officeart/2005/8/layout/cycle2"/>
    <dgm:cxn modelId="{9DF18EAC-16D5-4D11-9E1B-BD0C46ABF089}" type="presParOf" srcId="{53D6E3F7-79F2-4581-854E-1A287F4BE6C5}" destId="{C708BBAF-C407-4DE7-9B34-64F7E695EF6E}" srcOrd="0" destOrd="0" presId="urn:microsoft.com/office/officeart/2005/8/layout/cycle2"/>
    <dgm:cxn modelId="{FCD84F97-7226-4E85-9DEC-44F92A4A9E04}" type="presParOf" srcId="{C8FD311E-D6F5-411D-842D-16CEFB6EEFF5}" destId="{A04C78A1-3053-489A-8739-6475831823BB}" srcOrd="2" destOrd="0" presId="urn:microsoft.com/office/officeart/2005/8/layout/cycle2"/>
    <dgm:cxn modelId="{80A0FC25-1023-443C-A960-D87A00045BE8}" type="presParOf" srcId="{C8FD311E-D6F5-411D-842D-16CEFB6EEFF5}" destId="{33DDD354-90ED-42D1-A1C3-953E47D877D3}" srcOrd="3" destOrd="0" presId="urn:microsoft.com/office/officeart/2005/8/layout/cycle2"/>
    <dgm:cxn modelId="{7C115370-74EA-4FBC-94BD-8FE58D909389}" type="presParOf" srcId="{33DDD354-90ED-42D1-A1C3-953E47D877D3}" destId="{27E397A3-789D-4959-8935-44AE0B567246}" srcOrd="0" destOrd="0" presId="urn:microsoft.com/office/officeart/2005/8/layout/cycle2"/>
    <dgm:cxn modelId="{0835980C-FD74-48A0-8F37-C753FEE7C0EF}" type="presParOf" srcId="{C8FD311E-D6F5-411D-842D-16CEFB6EEFF5}" destId="{05B3990C-56F9-4348-A444-FD94079C3538}" srcOrd="4" destOrd="0" presId="urn:microsoft.com/office/officeart/2005/8/layout/cycle2"/>
    <dgm:cxn modelId="{326207B9-74C3-4B1F-B9F3-EE7B4C581A20}" type="presParOf" srcId="{C8FD311E-D6F5-411D-842D-16CEFB6EEFF5}" destId="{6A15733F-B9DF-44D8-9086-05AEC6DD4E6D}" srcOrd="5" destOrd="0" presId="urn:microsoft.com/office/officeart/2005/8/layout/cycle2"/>
    <dgm:cxn modelId="{2F7D6465-44E9-43D2-BE8C-4479D79F4B95}" type="presParOf" srcId="{6A15733F-B9DF-44D8-9086-05AEC6DD4E6D}" destId="{421902DC-49C2-42CD-A419-F9B0751F3215}" srcOrd="0" destOrd="0" presId="urn:microsoft.com/office/officeart/2005/8/layout/cycle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72C1CE-C6B5-485D-B9CB-00DEE5CB1448}">
      <dsp:nvSpPr>
        <dsp:cNvPr id="0" name=""/>
        <dsp:cNvSpPr/>
      </dsp:nvSpPr>
      <dsp:spPr>
        <a:xfrm>
          <a:off x="1006047" y="42295"/>
          <a:ext cx="2489405" cy="1651811"/>
        </a:xfrm>
        <a:prstGeom prst="ellipse">
          <a:avLst/>
        </a:prstGeom>
        <a:solidFill>
          <a:schemeClr val="tx2"/>
        </a:solidFill>
        <a:ln w="1270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rtl="0">
            <a:lnSpc>
              <a:spcPct val="90000"/>
            </a:lnSpc>
            <a:spcBef>
              <a:spcPct val="0"/>
            </a:spcBef>
            <a:spcAft>
              <a:spcPct val="35000"/>
            </a:spcAft>
            <a:buNone/>
          </a:pPr>
          <a:r>
            <a:rPr lang="tr-TR" sz="1800" b="1" kern="1200" dirty="0">
              <a:solidFill>
                <a:schemeClr val="tx1"/>
              </a:solidFill>
            </a:rPr>
            <a:t>VİZYON</a:t>
          </a:r>
        </a:p>
      </dsp:txBody>
      <dsp:txXfrm>
        <a:off x="1370612" y="284197"/>
        <a:ext cx="1760275" cy="1168007"/>
      </dsp:txXfrm>
    </dsp:sp>
    <dsp:sp modelId="{53D6E3F7-79F2-4581-854E-1A287F4BE6C5}">
      <dsp:nvSpPr>
        <dsp:cNvPr id="0" name=""/>
        <dsp:cNvSpPr/>
      </dsp:nvSpPr>
      <dsp:spPr>
        <a:xfrm rot="3602343">
          <a:off x="2669024" y="1815705"/>
          <a:ext cx="613919" cy="62123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endParaRPr lang="tr-TR" sz="2600" kern="1200"/>
        </a:p>
      </dsp:txBody>
      <dsp:txXfrm>
        <a:off x="2715122" y="1860170"/>
        <a:ext cx="429743" cy="372743"/>
      </dsp:txXfrm>
    </dsp:sp>
    <dsp:sp modelId="{A04C78A1-3053-489A-8739-6475831823BB}">
      <dsp:nvSpPr>
        <dsp:cNvPr id="0" name=""/>
        <dsp:cNvSpPr/>
      </dsp:nvSpPr>
      <dsp:spPr>
        <a:xfrm>
          <a:off x="2479791" y="2592280"/>
          <a:ext cx="2448891" cy="1594804"/>
        </a:xfrm>
        <a:prstGeom prst="ellipse">
          <a:avLst/>
        </a:prstGeom>
        <a:solidFill>
          <a:schemeClr val="accent3">
            <a:lumMod val="40000"/>
            <a:lumOff val="60000"/>
          </a:schemeClr>
        </a:solidFill>
        <a:ln w="1270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rtl="0">
            <a:lnSpc>
              <a:spcPct val="90000"/>
            </a:lnSpc>
            <a:spcBef>
              <a:spcPct val="0"/>
            </a:spcBef>
            <a:spcAft>
              <a:spcPct val="35000"/>
            </a:spcAft>
            <a:buNone/>
          </a:pPr>
          <a:r>
            <a:rPr lang="tr-TR" sz="2000" b="1" kern="1200" dirty="0">
              <a:solidFill>
                <a:schemeClr val="tx1"/>
              </a:solidFill>
            </a:rPr>
            <a:t>EYS</a:t>
          </a:r>
          <a:r>
            <a:rPr lang="tr-TR" sz="2000" kern="1200" dirty="0"/>
            <a:t> </a:t>
          </a:r>
          <a:r>
            <a:rPr lang="tr-TR" sz="1800" b="1" kern="1200" dirty="0">
              <a:solidFill>
                <a:schemeClr val="tx1"/>
              </a:solidFill>
            </a:rPr>
            <a:t>POLİTİKAMIZ</a:t>
          </a:r>
        </a:p>
      </dsp:txBody>
      <dsp:txXfrm>
        <a:off x="2838423" y="2825834"/>
        <a:ext cx="1731627" cy="1127696"/>
      </dsp:txXfrm>
    </dsp:sp>
    <dsp:sp modelId="{33DDD354-90ED-42D1-A1C3-953E47D877D3}">
      <dsp:nvSpPr>
        <dsp:cNvPr id="0" name=""/>
        <dsp:cNvSpPr/>
      </dsp:nvSpPr>
      <dsp:spPr>
        <a:xfrm rot="10732844">
          <a:off x="2267783" y="3105661"/>
          <a:ext cx="150226" cy="62123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endParaRPr lang="tr-TR" sz="2600" kern="1200"/>
        </a:p>
      </dsp:txBody>
      <dsp:txXfrm rot="10800000">
        <a:off x="2312847" y="3229468"/>
        <a:ext cx="105158" cy="372743"/>
      </dsp:txXfrm>
    </dsp:sp>
    <dsp:sp modelId="{05B3990C-56F9-4348-A444-FD94079C3538}">
      <dsp:nvSpPr>
        <dsp:cNvPr id="0" name=""/>
        <dsp:cNvSpPr/>
      </dsp:nvSpPr>
      <dsp:spPr>
        <a:xfrm>
          <a:off x="-320171" y="2677548"/>
          <a:ext cx="2517770" cy="1532330"/>
        </a:xfrm>
        <a:prstGeom prst="ellipse">
          <a:avLst/>
        </a:prstGeom>
        <a:solidFill>
          <a:schemeClr val="accent2">
            <a:lumMod val="20000"/>
            <a:lumOff val="80000"/>
          </a:schemeClr>
        </a:solidFill>
        <a:ln w="1270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rtl="0">
            <a:lnSpc>
              <a:spcPct val="90000"/>
            </a:lnSpc>
            <a:spcBef>
              <a:spcPct val="0"/>
            </a:spcBef>
            <a:spcAft>
              <a:spcPct val="35000"/>
            </a:spcAft>
            <a:buNone/>
          </a:pPr>
          <a:r>
            <a:rPr lang="tr-TR" sz="1800" b="1" kern="1200" dirty="0">
              <a:solidFill>
                <a:schemeClr val="tx1"/>
              </a:solidFill>
            </a:rPr>
            <a:t>MİSYON</a:t>
          </a:r>
        </a:p>
      </dsp:txBody>
      <dsp:txXfrm>
        <a:off x="48548" y="2901953"/>
        <a:ext cx="1780332" cy="1083520"/>
      </dsp:txXfrm>
    </dsp:sp>
    <dsp:sp modelId="{6A15733F-B9DF-44D8-9086-05AEC6DD4E6D}">
      <dsp:nvSpPr>
        <dsp:cNvPr id="0" name=""/>
        <dsp:cNvSpPr/>
      </dsp:nvSpPr>
      <dsp:spPr>
        <a:xfrm rot="17819732">
          <a:off x="1258094" y="1886565"/>
          <a:ext cx="631269" cy="62123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endParaRPr lang="tr-TR" sz="2600" kern="1200"/>
        </a:p>
      </dsp:txBody>
      <dsp:txXfrm>
        <a:off x="1308981" y="2093844"/>
        <a:ext cx="444898" cy="372743"/>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819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7040AF2F-9DE1-4133-BFBE-B93800F0D11A}" type="slidenum">
              <a:rPr lang="en-US"/>
              <a:pPr/>
              <a:t>‹#›</a:t>
            </a:fld>
            <a:endParaRPr lang="en-US"/>
          </a:p>
        </p:txBody>
      </p:sp>
    </p:spTree>
    <p:extLst>
      <p:ext uri="{BB962C8B-B14F-4D97-AF65-F5344CB8AC3E}">
        <p14:creationId xmlns:p14="http://schemas.microsoft.com/office/powerpoint/2010/main" val="405726252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1</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40539698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10</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9794320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11</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7080125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12</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55330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13</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1425905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14</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603622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15</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766730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16</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3921604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17</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2812699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18</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2636677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19</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102277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2</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0576512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20</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8349570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21</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3923536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22</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4003897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23</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6612769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24</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0342051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25</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6928614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26</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3213755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27</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2361244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28</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7553334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29</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9442875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3</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4644390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30</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9383350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31</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6921791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32</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4776236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33</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8465386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34</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6898462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35</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8752248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36</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9663734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37</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2808610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38</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02545621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39</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1164361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4</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42743619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40</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0633407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41</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9121736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42</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6712357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43</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2254547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44</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5228405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45</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6440460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46</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90597430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47</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5482542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C72ACA-0376-4F7A-963B-48A9BB2A6515}" type="slidenum">
              <a:rPr lang="en-US"/>
              <a:pPr/>
              <a:t>48</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264669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5</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3281770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6</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070752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7</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720736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8</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1139810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C3D66-1DFE-4AC9-8482-CDDE0059A9FD}" type="slidenum">
              <a:rPr lang="en-US"/>
              <a:pPr/>
              <a:t>9</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33304648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16" name="Group 15"/>
          <p:cNvGrpSpPr/>
          <p:nvPr/>
        </p:nvGrpSpPr>
        <p:grpSpPr>
          <a:xfrm>
            <a:off x="4334933" y="1169931"/>
            <a:ext cx="4814835" cy="499380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533400" y="533400"/>
            <a:ext cx="6154713" cy="3124201"/>
          </a:xfrm>
        </p:spPr>
        <p:txBody>
          <a:bodyPr anchor="b">
            <a:normAutofit/>
          </a:bodyPr>
          <a:lstStyle>
            <a:lvl1pPr algn="l">
              <a:defRPr sz="4400">
                <a:effectLst/>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533400" y="3843868"/>
            <a:ext cx="4954250" cy="1913466"/>
          </a:xfrm>
        </p:spPr>
        <p:txBody>
          <a:bodyPr anchor="t">
            <a:normAutofit/>
          </a:bodyPr>
          <a:lstStyle>
            <a:lvl1pPr marL="0" indent="0" algn="l">
              <a:buNone/>
              <a:defRPr sz="20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364038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tr-TR"/>
              <a:t>Asıl başlık stilini düzenlemek için tıklayın</a:t>
            </a:r>
            <a:endParaRPr lang="en-US" dirty="0"/>
          </a:p>
        </p:txBody>
      </p:sp>
      <p:sp>
        <p:nvSpPr>
          <p:cNvPr id="6" name="Picture Placeholder 2"/>
          <p:cNvSpPr>
            <a:spLocks noGrp="1" noChangeAspect="1"/>
          </p:cNvSpPr>
          <p:nvPr>
            <p:ph type="pic" idx="13"/>
          </p:nvPr>
        </p:nvSpPr>
        <p:spPr>
          <a:xfrm>
            <a:off x="533400" y="533400"/>
            <a:ext cx="80772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9" name="Text Placeholder 9"/>
          <p:cNvSpPr>
            <a:spLocks noGrp="1"/>
          </p:cNvSpPr>
          <p:nvPr>
            <p:ph type="body" sz="quarter" idx="14"/>
          </p:nvPr>
        </p:nvSpPr>
        <p:spPr>
          <a:xfrm>
            <a:off x="762002" y="3843867"/>
            <a:ext cx="7281332"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3" name="Date Placeholder 2"/>
          <p:cNvSpPr>
            <a:spLocks noGrp="1"/>
          </p:cNvSpPr>
          <p:nvPr>
            <p:ph type="dt" sz="half" idx="10"/>
          </p:nvPr>
        </p:nvSpPr>
        <p:spPr/>
        <p:txBody>
          <a:bodyPr/>
          <a:lstStyle/>
          <a:p>
            <a:fld id="{B61BEF0D-F0BB-DE4B-95CE-6DB70DBA9567}" type="datetimeFigureOut">
              <a:rPr lang="en-US" dirty="0"/>
              <a:pPr/>
              <a:t>9/3/2025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359166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tr-TR"/>
              <a:t>Asıl başlık stilini düzenlemek için tıklayın</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9/3/2025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519267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856283" y="533400"/>
            <a:ext cx="6859787" cy="2895600"/>
          </a:xfrm>
        </p:spPr>
        <p:txBody>
          <a:bodyPr anchor="ctr">
            <a:normAutofit/>
          </a:bodyPr>
          <a:lstStyle>
            <a:lvl1pPr algn="l">
              <a:defRPr sz="2800" b="0" cap="all">
                <a:solidFill>
                  <a:schemeClr val="tx1"/>
                </a:solidFill>
              </a:defRPr>
            </a:lvl1pPr>
          </a:lstStyle>
          <a:p>
            <a:r>
              <a:rPr lang="tr-TR"/>
              <a:t>Asıl başlık stilini düzenlemek için tıklayın</a:t>
            </a:r>
            <a:endParaRPr lang="en-US" dirty="0"/>
          </a:p>
        </p:txBody>
      </p:sp>
      <p:sp>
        <p:nvSpPr>
          <p:cNvPr id="10" name="Text Placeholder 9"/>
          <p:cNvSpPr>
            <a:spLocks noGrp="1"/>
          </p:cNvSpPr>
          <p:nvPr>
            <p:ph type="body" sz="quarter" idx="13"/>
          </p:nvPr>
        </p:nvSpPr>
        <p:spPr>
          <a:xfrm>
            <a:off x="1066800" y="3429000"/>
            <a:ext cx="6402467" cy="4826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3" name="Text Placeholder 2"/>
          <p:cNvSpPr>
            <a:spLocks noGrp="1"/>
          </p:cNvSpPr>
          <p:nvPr>
            <p:ph type="body" idx="1"/>
          </p:nvPr>
        </p:nvSpPr>
        <p:spPr>
          <a:xfrm>
            <a:off x="533400" y="4301070"/>
            <a:ext cx="6382361" cy="171873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9/3/2025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478545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533400" y="3429000"/>
            <a:ext cx="6382361" cy="1697400"/>
          </a:xfrm>
        </p:spPr>
        <p:txBody>
          <a:bodyPr anchor="b">
            <a:normAutofit/>
          </a:bodyPr>
          <a:lstStyle>
            <a:lvl1pPr algn="l">
              <a:defRPr sz="2800" b="0" cap="all"/>
            </a:lvl1pPr>
          </a:lstStyle>
          <a:p>
            <a:r>
              <a:rPr lang="tr-TR"/>
              <a:t>Asıl başlık stilini düzenlemek için tıklayın</a:t>
            </a:r>
            <a:endParaRPr lang="en-US" dirty="0"/>
          </a:p>
        </p:txBody>
      </p:sp>
      <p:sp>
        <p:nvSpPr>
          <p:cNvPr id="3" name="Text Placeholder 2"/>
          <p:cNvSpPr>
            <a:spLocks noGrp="1"/>
          </p:cNvSpPr>
          <p:nvPr>
            <p:ph type="body" idx="1"/>
          </p:nvPr>
        </p:nvSpPr>
        <p:spPr>
          <a:xfrm>
            <a:off x="533400" y="5132980"/>
            <a:ext cx="6383552" cy="886819"/>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9/3/2025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2692661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856284" y="533400"/>
            <a:ext cx="6859786" cy="2895600"/>
          </a:xfrm>
        </p:spPr>
        <p:txBody>
          <a:bodyPr anchor="ctr">
            <a:normAutofit/>
          </a:bodyPr>
          <a:lstStyle>
            <a:lvl1pPr algn="l">
              <a:defRPr sz="2800" b="0" cap="all">
                <a:solidFill>
                  <a:schemeClr val="tx1"/>
                </a:solidFill>
              </a:defRPr>
            </a:lvl1pPr>
          </a:lstStyle>
          <a:p>
            <a:r>
              <a:rPr lang="tr-TR"/>
              <a:t>Asıl başlık stilini düzenlemek için tıklayın</a:t>
            </a:r>
            <a:endParaRPr lang="en-US" dirty="0"/>
          </a:p>
        </p:txBody>
      </p:sp>
      <p:sp>
        <p:nvSpPr>
          <p:cNvPr id="10" name="Text Placeholder 9"/>
          <p:cNvSpPr>
            <a:spLocks noGrp="1"/>
          </p:cNvSpPr>
          <p:nvPr>
            <p:ph type="body" sz="quarter" idx="13"/>
          </p:nvPr>
        </p:nvSpPr>
        <p:spPr>
          <a:xfrm>
            <a:off x="533400" y="3886200"/>
            <a:ext cx="6382361" cy="1049866"/>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tr-TR"/>
              <a:t>Asıl metin stillerini düzenle</a:t>
            </a:r>
          </a:p>
        </p:txBody>
      </p:sp>
      <p:sp>
        <p:nvSpPr>
          <p:cNvPr id="3" name="Text Placeholder 2"/>
          <p:cNvSpPr>
            <a:spLocks noGrp="1"/>
          </p:cNvSpPr>
          <p:nvPr>
            <p:ph type="body" idx="1"/>
          </p:nvPr>
        </p:nvSpPr>
        <p:spPr>
          <a:xfrm>
            <a:off x="533400" y="4953000"/>
            <a:ext cx="6382360" cy="10668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9/3/2025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7062807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25658" cy="2895600"/>
          </a:xfrm>
        </p:spPr>
        <p:txBody>
          <a:bodyPr vert="horz" lIns="91440" tIns="45720" rIns="91440" bIns="45720" rtlCol="0" anchor="ctr">
            <a:normAutofit/>
          </a:bodyPr>
          <a:lstStyle>
            <a:lvl1pPr>
              <a:defRPr lang="en-US" sz="2800" b="0" dirty="0"/>
            </a:lvl1pPr>
          </a:lstStyle>
          <a:p>
            <a:pPr marL="0" lvl="0"/>
            <a:r>
              <a:rPr lang="tr-TR"/>
              <a:t>Asıl başlık stilini düzenlemek için tıklayın</a:t>
            </a:r>
            <a:endParaRPr lang="en-US" dirty="0"/>
          </a:p>
        </p:txBody>
      </p:sp>
      <p:sp>
        <p:nvSpPr>
          <p:cNvPr id="10" name="Text Placeholder 9"/>
          <p:cNvSpPr>
            <a:spLocks noGrp="1"/>
          </p:cNvSpPr>
          <p:nvPr>
            <p:ph type="body" sz="quarter" idx="13"/>
          </p:nvPr>
        </p:nvSpPr>
        <p:spPr>
          <a:xfrm>
            <a:off x="533400" y="3928534"/>
            <a:ext cx="6382361" cy="838200"/>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tr-TR"/>
              <a:t>Asıl metin stillerini düzenle</a:t>
            </a:r>
          </a:p>
        </p:txBody>
      </p:sp>
      <p:sp>
        <p:nvSpPr>
          <p:cNvPr id="3" name="Text Placeholder 2"/>
          <p:cNvSpPr>
            <a:spLocks noGrp="1"/>
          </p:cNvSpPr>
          <p:nvPr>
            <p:ph type="body" idx="1"/>
          </p:nvPr>
        </p:nvSpPr>
        <p:spPr>
          <a:xfrm>
            <a:off x="533400" y="4766735"/>
            <a:ext cx="6382360" cy="1253065"/>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9/3/2025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9675166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lgn="l">
              <a:defRPr sz="2800"/>
            </a:lvl1pPr>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533400" y="533401"/>
            <a:ext cx="6554867" cy="3767670"/>
          </a:xfrm>
        </p:spPr>
        <p:txBody>
          <a:bodyPr vert="eaVert" ancho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847218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6406" y="533400"/>
            <a:ext cx="2044194" cy="4419600"/>
          </a:xfrm>
        </p:spPr>
        <p:txBody>
          <a:bodyPr vert="eaVert">
            <a:normAutofit/>
          </a:bodyPr>
          <a:lstStyle>
            <a:lvl1pPr>
              <a:defRPr sz="2800"/>
            </a:lvl1pPr>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533400" y="533400"/>
            <a:ext cx="5850012" cy="5486400"/>
          </a:xfrm>
        </p:spPr>
        <p:txBody>
          <a:bodyPr vert="eaVert" ancho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8378480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tr-TR"/>
              <a:t>Asıl başlık stilini düzenlemek için tıklayın</a:t>
            </a:r>
            <a:endParaRPr lang="en-US" dirty="0"/>
          </a:p>
        </p:txBody>
      </p:sp>
      <p:sp>
        <p:nvSpPr>
          <p:cNvPr id="3" name="Content Placeholder 2"/>
          <p:cNvSpPr>
            <a:spLocks noGrp="1"/>
          </p:cNvSpPr>
          <p:nvPr>
            <p:ph idx="1"/>
          </p:nvPr>
        </p:nvSpPr>
        <p:spPr>
          <a:xfrm>
            <a:off x="533400" y="533400"/>
            <a:ext cx="6554867" cy="3767670"/>
          </a:xfrm>
        </p:spPr>
        <p:txBody>
          <a:bodyPr anchor="ct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566181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199"/>
            <a:ext cx="6402468" cy="2319867"/>
          </a:xfrm>
        </p:spPr>
        <p:txBody>
          <a:bodyPr anchor="b">
            <a:normAutofit/>
          </a:bodyPr>
          <a:lstStyle>
            <a:lvl1pPr algn="l">
              <a:defRPr sz="3200" b="0" cap="all"/>
            </a:lvl1pPr>
          </a:lstStyle>
          <a:p>
            <a:r>
              <a:rPr lang="tr-TR"/>
              <a:t>Asıl başlık stilini düzenlemek için tıklayın</a:t>
            </a:r>
            <a:endParaRPr lang="en-US" dirty="0"/>
          </a:p>
        </p:txBody>
      </p:sp>
      <p:sp>
        <p:nvSpPr>
          <p:cNvPr id="3" name="Text Placeholder 2"/>
          <p:cNvSpPr>
            <a:spLocks noGrp="1"/>
          </p:cNvSpPr>
          <p:nvPr>
            <p:ph type="body" idx="1"/>
          </p:nvPr>
        </p:nvSpPr>
        <p:spPr>
          <a:xfrm>
            <a:off x="533400" y="4487333"/>
            <a:ext cx="6402467" cy="15324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9/3/2025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9049795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tr-TR"/>
              <a:t>Asıl başlık stilini düzenlemek için tıklayın</a:t>
            </a:r>
            <a:endParaRPr lang="en-US" dirty="0"/>
          </a:p>
        </p:txBody>
      </p:sp>
      <p:sp>
        <p:nvSpPr>
          <p:cNvPr id="11" name="Content Placeholder 3"/>
          <p:cNvSpPr>
            <a:spLocks noGrp="1"/>
          </p:cNvSpPr>
          <p:nvPr>
            <p:ph sz="half" idx="13"/>
          </p:nvPr>
        </p:nvSpPr>
        <p:spPr>
          <a:xfrm>
            <a:off x="533400" y="533400"/>
            <a:ext cx="3949967" cy="3767667"/>
          </a:xfrm>
        </p:spPr>
        <p:txBody>
          <a:bodyPr anchor="ct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2" name="Content Placeholder 5"/>
          <p:cNvSpPr>
            <a:spLocks noGrp="1"/>
          </p:cNvSpPr>
          <p:nvPr>
            <p:ph sz="quarter" idx="4"/>
          </p:nvPr>
        </p:nvSpPr>
        <p:spPr>
          <a:xfrm>
            <a:off x="4662362" y="533400"/>
            <a:ext cx="3948238" cy="3759200"/>
          </a:xfrm>
        </p:spPr>
        <p:txBody>
          <a:bodyPr anchor="ct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288946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762001" y="533400"/>
            <a:ext cx="3716866"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Content Placeholder 3"/>
          <p:cNvSpPr>
            <a:spLocks noGrp="1"/>
          </p:cNvSpPr>
          <p:nvPr>
            <p:ph sz="half" idx="2"/>
          </p:nvPr>
        </p:nvSpPr>
        <p:spPr>
          <a:xfrm>
            <a:off x="533399" y="1143000"/>
            <a:ext cx="3945467" cy="3158067"/>
          </a:xfrm>
        </p:spPr>
        <p:txBody>
          <a:bodyPr anchor="t">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4855016" y="566738"/>
            <a:ext cx="3764051"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Content Placeholder 5"/>
          <p:cNvSpPr>
            <a:spLocks noGrp="1"/>
          </p:cNvSpPr>
          <p:nvPr>
            <p:ph sz="quarter" idx="4"/>
          </p:nvPr>
        </p:nvSpPr>
        <p:spPr>
          <a:xfrm>
            <a:off x="4662362" y="1143000"/>
            <a:ext cx="3956705" cy="3149600"/>
          </a:xfrm>
        </p:spPr>
        <p:txBody>
          <a:bodyPr anchor="t">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9/3/2025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3574467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9/3/2025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34584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9/3/2025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0021922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5418667" y="533400"/>
            <a:ext cx="3200400" cy="1524000"/>
          </a:xfrm>
        </p:spPr>
        <p:txBody>
          <a:bodyPr anchor="b">
            <a:normAutofit/>
          </a:bodyPr>
          <a:lstStyle>
            <a:lvl1pPr algn="l">
              <a:defRPr sz="2000" b="0"/>
            </a:lvl1pPr>
          </a:lstStyle>
          <a:p>
            <a:r>
              <a:rPr lang="tr-TR"/>
              <a:t>Asıl başlık stilini düzenlemek için tıklayın</a:t>
            </a:r>
            <a:endParaRPr lang="en-US" dirty="0"/>
          </a:p>
        </p:txBody>
      </p:sp>
      <p:sp>
        <p:nvSpPr>
          <p:cNvPr id="3" name="Content Placeholder 2"/>
          <p:cNvSpPr>
            <a:spLocks noGrp="1"/>
          </p:cNvSpPr>
          <p:nvPr>
            <p:ph idx="1"/>
          </p:nvPr>
        </p:nvSpPr>
        <p:spPr>
          <a:xfrm>
            <a:off x="533399" y="533400"/>
            <a:ext cx="4438755" cy="5486400"/>
          </a:xfrm>
        </p:spPr>
        <p:txBody>
          <a:bodyPr anchor="ct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5418667" y="2209802"/>
            <a:ext cx="32004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9/3/2025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0919140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4495800" y="1447800"/>
            <a:ext cx="3563258" cy="1143000"/>
          </a:xfrm>
        </p:spPr>
        <p:txBody>
          <a:bodyPr anchor="b">
            <a:normAutofit/>
          </a:bodyPr>
          <a:lstStyle>
            <a:lvl1pPr algn="l">
              <a:defRPr sz="2400" b="0"/>
            </a:lvl1pPr>
          </a:lstStyle>
          <a:p>
            <a:r>
              <a:rPr lang="tr-TR"/>
              <a:t>Asıl başlık stilini düzenlemek için tıklayın</a:t>
            </a:r>
            <a:endParaRPr lang="en-US" dirty="0"/>
          </a:p>
        </p:txBody>
      </p:sp>
      <p:sp>
        <p:nvSpPr>
          <p:cNvPr id="17" name="Picture Placeholder 2"/>
          <p:cNvSpPr>
            <a:spLocks noGrp="1" noChangeAspect="1"/>
          </p:cNvSpPr>
          <p:nvPr>
            <p:ph type="pic" idx="13"/>
          </p:nvPr>
        </p:nvSpPr>
        <p:spPr>
          <a:xfrm>
            <a:off x="762000" y="914400"/>
            <a:ext cx="3280974"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4496027" y="2743200"/>
            <a:ext cx="3564223"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9/3/2025</a:t>
            </a:fld>
            <a:endParaRPr lang="en-US" dirty="0"/>
          </a:p>
        </p:txBody>
      </p:sp>
      <p:sp>
        <p:nvSpPr>
          <p:cNvPr id="6" name="Footer Placeholder 5"/>
          <p:cNvSpPr>
            <a:spLocks noGrp="1"/>
          </p:cNvSpPr>
          <p:nvPr>
            <p:ph type="ftr" sz="quarter" idx="11"/>
          </p:nvPr>
        </p:nvSpPr>
        <p:spPr>
          <a:xfrm>
            <a:off x="533400" y="6172200"/>
            <a:ext cx="5811724" cy="365125"/>
          </a:xfrm>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9333095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670675" y="3894667"/>
            <a:ext cx="2470456" cy="2658533"/>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33400" y="4495800"/>
            <a:ext cx="6554867" cy="1524000"/>
          </a:xfrm>
          <a:prstGeom prst="rect">
            <a:avLst/>
          </a:prstGeom>
          <a:effectLst/>
        </p:spPr>
        <p:txBody>
          <a:bodyPr vert="horz" lIns="91440" tIns="45720" rIns="91440" bIns="4572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533400" y="533401"/>
            <a:ext cx="6554867" cy="3767670"/>
          </a:xfrm>
          <a:prstGeom prst="rect">
            <a:avLst/>
          </a:prstGeom>
        </p:spPr>
        <p:txBody>
          <a:bodyPr vert="horz" lIns="91440" tIns="45720" rIns="91440" bIns="45720" rtlCol="0" anchor="ct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7430245" y="6172203"/>
            <a:ext cx="1200463"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61BEF0D-F0BB-DE4B-95CE-6DB70DBA9567}" type="datetimeFigureOut">
              <a:rPr lang="en-US" dirty="0"/>
              <a:pPr/>
              <a:t>9/3/2025</a:t>
            </a:fld>
            <a:endParaRPr lang="en-US" dirty="0"/>
          </a:p>
        </p:txBody>
      </p:sp>
      <p:sp>
        <p:nvSpPr>
          <p:cNvPr id="5" name="Footer Placeholder 4"/>
          <p:cNvSpPr>
            <a:spLocks noGrp="1"/>
          </p:cNvSpPr>
          <p:nvPr>
            <p:ph type="ftr" sz="quarter" idx="3"/>
          </p:nvPr>
        </p:nvSpPr>
        <p:spPr>
          <a:xfrm>
            <a:off x="533400" y="6172200"/>
            <a:ext cx="5811724"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7774426" y="5578478"/>
            <a:ext cx="856907"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2262635855"/>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2.xml"/><Relationship Id="rId7" Type="http://schemas.openxmlformats.org/officeDocument/2006/relationships/diagramColors" Target="../diagrams/colors1.xml"/><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9.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7.jpe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3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3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3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3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3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6.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26.jpg"/></Relationships>
</file>

<file path=ppt/slides/_rels/slide4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4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17413" name="Rectangle 5"/>
          <p:cNvSpPr>
            <a:spLocks noGrp="1" noChangeArrowheads="1"/>
          </p:cNvSpPr>
          <p:nvPr>
            <p:ph type="title"/>
          </p:nvPr>
        </p:nvSpPr>
        <p:spPr>
          <a:xfrm>
            <a:off x="3707904" y="404664"/>
            <a:ext cx="5112568" cy="1584176"/>
          </a:xfrm>
        </p:spPr>
        <p:txBody>
          <a:bodyPr>
            <a:normAutofit/>
          </a:bodyPr>
          <a:lstStyle/>
          <a:p>
            <a:pPr algn="ctr"/>
            <a:r>
              <a:rPr lang="tr-TR" sz="2000" b="1" dirty="0">
                <a:solidFill>
                  <a:srgbClr val="000000"/>
                </a:solidFill>
                <a:latin typeface="Arial Black" panose="020B0A04020102020204" pitchFamily="34" charset="0"/>
              </a:rPr>
              <a:t>OLİMARİN OTEL SÜRDÜRÜLEBİLİRLİK RAPORU</a:t>
            </a:r>
            <a:br>
              <a:rPr lang="tr-TR" sz="2000" b="1" dirty="0">
                <a:solidFill>
                  <a:srgbClr val="000000"/>
                </a:solidFill>
                <a:latin typeface="Arial Black" panose="020B0A04020102020204" pitchFamily="34" charset="0"/>
              </a:rPr>
            </a:br>
            <a:r>
              <a:rPr lang="tr-TR" sz="2000" b="1" dirty="0">
                <a:solidFill>
                  <a:srgbClr val="000000"/>
                </a:solidFill>
                <a:latin typeface="Arial Black" panose="020B0A04020102020204" pitchFamily="34" charset="0"/>
              </a:rPr>
              <a:t>2024 YILI</a:t>
            </a:r>
            <a:endParaRPr lang="ru-RU" sz="2000" dirty="0"/>
          </a:p>
        </p:txBody>
      </p:sp>
      <p:sp>
        <p:nvSpPr>
          <p:cNvPr id="17415" name="Rectangle 7"/>
          <p:cNvSpPr>
            <a:spLocks noGrp="1" noChangeArrowheads="1"/>
          </p:cNvSpPr>
          <p:nvPr>
            <p:ph idx="1"/>
          </p:nvPr>
        </p:nvSpPr>
        <p:spPr>
          <a:xfrm>
            <a:off x="3635896" y="2598771"/>
            <a:ext cx="5400600" cy="4032448"/>
          </a:xfrm>
          <a:noFill/>
        </p:spPr>
        <p:txBody>
          <a:bodyPr/>
          <a:lstStyle/>
          <a:p>
            <a:pPr marL="0" indent="0" algn="ctr">
              <a:buNone/>
            </a:pPr>
            <a:r>
              <a:rPr lang="tr-TR" sz="1800" b="1" dirty="0">
                <a:solidFill>
                  <a:srgbClr val="000000"/>
                </a:solidFill>
                <a:latin typeface="Arial Black" panose="020B0A04020102020204" pitchFamily="34" charset="0"/>
              </a:rPr>
              <a:t>İlyas </a:t>
            </a:r>
            <a:r>
              <a:rPr lang="tr-TR" sz="1800" b="1" dirty="0" err="1">
                <a:solidFill>
                  <a:srgbClr val="000000"/>
                </a:solidFill>
                <a:latin typeface="Arial Black" panose="020B0A04020102020204" pitchFamily="34" charset="0"/>
              </a:rPr>
              <a:t>Kaleş</a:t>
            </a:r>
            <a:endParaRPr lang="tr-TR" sz="1800" b="1" dirty="0">
              <a:solidFill>
                <a:srgbClr val="000000"/>
              </a:solidFill>
              <a:latin typeface="Arial Black" panose="020B0A04020102020204" pitchFamily="34" charset="0"/>
            </a:endParaRPr>
          </a:p>
          <a:p>
            <a:pPr marL="0" indent="0" algn="ctr">
              <a:buNone/>
            </a:pPr>
            <a:r>
              <a:rPr lang="tr-TR" sz="1800" dirty="0">
                <a:solidFill>
                  <a:srgbClr val="000000"/>
                </a:solidFill>
                <a:latin typeface="Arial Black" panose="020B0A04020102020204" pitchFamily="34" charset="0"/>
              </a:rPr>
              <a:t>/ </a:t>
            </a:r>
            <a:r>
              <a:rPr lang="tr-TR" sz="1800" b="1" dirty="0">
                <a:solidFill>
                  <a:srgbClr val="000000"/>
                </a:solidFill>
                <a:latin typeface="Arial Black" panose="020B0A04020102020204" pitchFamily="34" charset="0"/>
              </a:rPr>
              <a:t>OLİMARİN OTEL</a:t>
            </a:r>
          </a:p>
          <a:p>
            <a:pPr marL="0" indent="0" algn="ctr">
              <a:buNone/>
            </a:pPr>
            <a:r>
              <a:rPr lang="tr-TR" sz="2000" b="1" dirty="0">
                <a:solidFill>
                  <a:srgbClr val="000000"/>
                </a:solidFill>
                <a:latin typeface="Arial Black" panose="020B0A04020102020204" pitchFamily="34" charset="0"/>
              </a:rPr>
              <a:t>Sürdürülebilirlik </a:t>
            </a:r>
            <a:r>
              <a:rPr lang="tr-TR" sz="1800" dirty="0">
                <a:solidFill>
                  <a:srgbClr val="000000"/>
                </a:solidFill>
                <a:latin typeface="Arial Black" panose="020B0A04020102020204" pitchFamily="34" charset="0"/>
              </a:rPr>
              <a:t>Sorumlusu </a:t>
            </a:r>
          </a:p>
          <a:p>
            <a:pPr marL="0" indent="0" algn="ctr">
              <a:buNone/>
            </a:pPr>
            <a:endParaRPr lang="tr-TR" sz="1800" dirty="0">
              <a:solidFill>
                <a:srgbClr val="000000"/>
              </a:solidFill>
              <a:latin typeface="Arial Black" panose="020B0A04020102020204" pitchFamily="34" charset="0"/>
            </a:endParaRPr>
          </a:p>
          <a:p>
            <a:pPr marL="0" indent="0" algn="ctr">
              <a:buNone/>
            </a:pPr>
            <a:endParaRPr lang="tr-TR" sz="1800" dirty="0">
              <a:solidFill>
                <a:srgbClr val="000000"/>
              </a:solidFill>
              <a:latin typeface="Arial Black" panose="020B0A04020102020204" pitchFamily="34" charset="0"/>
            </a:endParaRPr>
          </a:p>
          <a:p>
            <a:pPr marL="0" indent="0" algn="ctr">
              <a:buNone/>
            </a:pPr>
            <a:r>
              <a:rPr lang="tr-TR" sz="1800" dirty="0">
                <a:solidFill>
                  <a:srgbClr val="000000"/>
                </a:solidFill>
                <a:latin typeface="Arial Black" panose="020B0A04020102020204" pitchFamily="34" charset="0"/>
              </a:rPr>
              <a:t>NSN Kalite Danışmanlık/ </a:t>
            </a:r>
          </a:p>
          <a:p>
            <a:pPr marL="0" indent="0" algn="ctr">
              <a:buNone/>
            </a:pPr>
            <a:r>
              <a:rPr lang="tr-TR" sz="1800" b="1" dirty="0">
                <a:solidFill>
                  <a:srgbClr val="000000"/>
                </a:solidFill>
                <a:latin typeface="Arial Black" panose="020B0A04020102020204" pitchFamily="34" charset="0"/>
              </a:rPr>
              <a:t>OLİMARİN OTEL </a:t>
            </a:r>
            <a:r>
              <a:rPr lang="tr-TR" sz="1800" dirty="0">
                <a:solidFill>
                  <a:srgbClr val="000000"/>
                </a:solidFill>
                <a:latin typeface="Arial Black" panose="020B0A04020102020204" pitchFamily="34" charset="0"/>
              </a:rPr>
              <a:t>SYS Danışmanı</a:t>
            </a:r>
          </a:p>
        </p:txBody>
      </p:sp>
      <p:pic>
        <p:nvPicPr>
          <p:cNvPr id="3" name="Resim 2">
            <a:extLst>
              <a:ext uri="{FF2B5EF4-FFF2-40B4-BE49-F238E27FC236}">
                <a16:creationId xmlns:a16="http://schemas.microsoft.com/office/drawing/2014/main" id="{43CE8A97-3DC4-4315-B17F-70A362F2F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 y="0"/>
            <a:ext cx="3491984"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43CE8A97-3DC4-4315-B17F-70A362F2F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 y="0"/>
            <a:ext cx="3491984" cy="6858000"/>
          </a:xfrm>
          <a:prstGeom prst="rect">
            <a:avLst/>
          </a:prstGeom>
        </p:spPr>
      </p:pic>
      <p:sp>
        <p:nvSpPr>
          <p:cNvPr id="5" name="Dikdörtgen 4">
            <a:extLst>
              <a:ext uri="{FF2B5EF4-FFF2-40B4-BE49-F238E27FC236}">
                <a16:creationId xmlns:a16="http://schemas.microsoft.com/office/drawing/2014/main" id="{B8CA527C-1FB6-49D0-AC76-C24FB8421C0D}"/>
              </a:ext>
            </a:extLst>
          </p:cNvPr>
          <p:cNvSpPr/>
          <p:nvPr/>
        </p:nvSpPr>
        <p:spPr>
          <a:xfrm>
            <a:off x="3563888" y="620688"/>
            <a:ext cx="5652120" cy="4031873"/>
          </a:xfrm>
          <a:prstGeom prst="rect">
            <a:avLst/>
          </a:prstGeom>
        </p:spPr>
        <p:txBody>
          <a:bodyPr wrap="square">
            <a:spAutoFit/>
          </a:bodyPr>
          <a:lstStyle/>
          <a:p>
            <a:r>
              <a:rPr lang="tr-TR" sz="1600" dirty="0">
                <a:solidFill>
                  <a:srgbClr val="000000"/>
                </a:solidFill>
                <a:latin typeface="Arial Black" panose="020B0A04020102020204" pitchFamily="34" charset="0"/>
              </a:rPr>
              <a:t>Sürdürülebilirlik Politikamız</a:t>
            </a:r>
          </a:p>
          <a:p>
            <a:endParaRPr lang="tr-TR" sz="1600" dirty="0">
              <a:solidFill>
                <a:srgbClr val="000000"/>
              </a:solidFill>
              <a:latin typeface="Arial Black" panose="020B0A04020102020204" pitchFamily="34" charset="0"/>
            </a:endParaRPr>
          </a:p>
          <a:p>
            <a:endParaRPr lang="tr-TR" sz="1600" dirty="0">
              <a:solidFill>
                <a:srgbClr val="000000"/>
              </a:solidFill>
              <a:latin typeface="Arial Black" panose="020B0A04020102020204" pitchFamily="34" charset="0"/>
            </a:endParaRPr>
          </a:p>
          <a:p>
            <a:endParaRPr lang="tr-TR" sz="1600" dirty="0">
              <a:solidFill>
                <a:srgbClr val="000000"/>
              </a:solidFill>
              <a:latin typeface="Arial Black" panose="020B0A04020102020204" pitchFamily="34" charset="0"/>
            </a:endParaRPr>
          </a:p>
          <a:p>
            <a:r>
              <a:rPr lang="tr-TR" sz="1600" b="1" dirty="0">
                <a:solidFill>
                  <a:srgbClr val="000000"/>
                </a:solidFill>
                <a:latin typeface="Arial Black" panose="020B0A04020102020204" pitchFamily="34" charset="0"/>
              </a:rPr>
              <a:t>Politikalarımız hakkında sürekli güncel bilgiler veririz. Etkileşimde olduğumuz kurum, kuruluş ve şahıslar sürdürülebilirlik için desteğe davet edilir.</a:t>
            </a:r>
          </a:p>
          <a:p>
            <a:r>
              <a:rPr lang="tr-TR" sz="1600" b="1" dirty="0">
                <a:solidFill>
                  <a:srgbClr val="000000"/>
                </a:solidFill>
                <a:latin typeface="Arial Black" panose="020B0A04020102020204" pitchFamily="34" charset="0"/>
              </a:rPr>
              <a:t>Elektronik ortamda misafirlerimizin bizim için doldurmuş oldukları memnuniyet anketleri tarafımızca takip edilir, gereken cevaplar zamanında verilir. Bu anketler, kendimizi geliştirmemiz ve mevcut hatalarımızı gidermemiz adına bize yardımcı olmaktadır. Almış olduğumuz geri bildirimler doğrultusunda aksiyon alınır ve yeni geliştirici hedefler belirlenir</a:t>
            </a:r>
          </a:p>
        </p:txBody>
      </p:sp>
    </p:spTree>
    <p:extLst>
      <p:ext uri="{BB962C8B-B14F-4D97-AF65-F5344CB8AC3E}">
        <p14:creationId xmlns:p14="http://schemas.microsoft.com/office/powerpoint/2010/main" val="15474137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43CE8A97-3DC4-4315-B17F-70A362F2F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 y="0"/>
            <a:ext cx="3491984" cy="6858000"/>
          </a:xfrm>
          <a:prstGeom prst="rect">
            <a:avLst/>
          </a:prstGeom>
        </p:spPr>
      </p:pic>
      <p:sp>
        <p:nvSpPr>
          <p:cNvPr id="5" name="Dikdörtgen 4">
            <a:extLst>
              <a:ext uri="{FF2B5EF4-FFF2-40B4-BE49-F238E27FC236}">
                <a16:creationId xmlns:a16="http://schemas.microsoft.com/office/drawing/2014/main" id="{B8CA527C-1FB6-49D0-AC76-C24FB8421C0D}"/>
              </a:ext>
            </a:extLst>
          </p:cNvPr>
          <p:cNvSpPr/>
          <p:nvPr/>
        </p:nvSpPr>
        <p:spPr>
          <a:xfrm>
            <a:off x="3563888" y="260648"/>
            <a:ext cx="5652120" cy="6155531"/>
          </a:xfrm>
          <a:prstGeom prst="rect">
            <a:avLst/>
          </a:prstGeom>
        </p:spPr>
        <p:txBody>
          <a:bodyPr wrap="square">
            <a:spAutoFit/>
          </a:bodyPr>
          <a:lstStyle/>
          <a:p>
            <a:r>
              <a:rPr lang="tr-TR" sz="1400" b="1" dirty="0">
                <a:solidFill>
                  <a:srgbClr val="000000"/>
                </a:solidFill>
                <a:latin typeface="Arial Black" panose="020B0A04020102020204" pitchFamily="34" charset="0"/>
              </a:rPr>
              <a:t>ÇOCUK İSTİSMARI VE TACİZ POLİTİKASI</a:t>
            </a:r>
          </a:p>
          <a:p>
            <a:endParaRPr lang="tr-TR" sz="1400" b="1" dirty="0">
              <a:solidFill>
                <a:srgbClr val="000000"/>
              </a:solidFill>
              <a:latin typeface="Arial Black" panose="020B0A04020102020204" pitchFamily="34" charset="0"/>
            </a:endParaRPr>
          </a:p>
          <a:p>
            <a:endParaRPr lang="tr-TR" sz="1400" b="1" dirty="0">
              <a:solidFill>
                <a:srgbClr val="000000"/>
              </a:solidFill>
              <a:latin typeface="Arial Black" panose="020B0A04020102020204" pitchFamily="34" charset="0"/>
            </a:endParaRPr>
          </a:p>
          <a:p>
            <a:r>
              <a:rPr lang="tr-TR" sz="1400" b="1" dirty="0">
                <a:solidFill>
                  <a:srgbClr val="000000"/>
                </a:solidFill>
                <a:latin typeface="Arial Black" panose="020B0A04020102020204" pitchFamily="34" charset="0"/>
              </a:rPr>
              <a:t>OLİMARİN OTEL </a:t>
            </a:r>
            <a:r>
              <a:rPr lang="tr-TR" sz="1600" b="1" dirty="0">
                <a:solidFill>
                  <a:srgbClr val="000000"/>
                </a:solidFill>
                <a:latin typeface="Arial Black" panose="020B0A04020102020204" pitchFamily="34" charset="0"/>
              </a:rPr>
              <a:t>yönetimi olarak, çocuklar ile alakalı her konuda hassasiyetimizi göstermekteyiz.</a:t>
            </a:r>
          </a:p>
          <a:p>
            <a:r>
              <a:rPr lang="tr-TR" sz="1600" b="1" dirty="0">
                <a:solidFill>
                  <a:srgbClr val="000000"/>
                </a:solidFill>
                <a:latin typeface="Arial Black" panose="020B0A04020102020204" pitchFamily="34" charset="0"/>
              </a:rPr>
              <a:t>Staj programlarımızda eğitim alan lise öğrencilerimiz için, çocuk istismarına karşı önlem alınmakta, hem personellerimiz hem de stajyerlerimiz çocuk istismarı konusunda bilgilendirilmektedir.</a:t>
            </a:r>
          </a:p>
          <a:p>
            <a:r>
              <a:rPr lang="tr-TR" sz="1600" b="1" dirty="0">
                <a:solidFill>
                  <a:srgbClr val="000000"/>
                </a:solidFill>
                <a:latin typeface="Arial Black" panose="020B0A04020102020204" pitchFamily="34" charset="0"/>
              </a:rPr>
              <a:t>Konuklarımızdan giriş esnasında kimlik bilgilerinin aslını gösteren belgeler talep edilmekte, aileleri ile konaklayacak küçük yaştaki misafirlerin doğrulamaları ön büro ekibimiz tarafından yapılmaktadır.</a:t>
            </a:r>
          </a:p>
          <a:p>
            <a:r>
              <a:rPr lang="tr-TR" sz="1600" b="1" dirty="0">
                <a:solidFill>
                  <a:srgbClr val="000000"/>
                </a:solidFill>
                <a:latin typeface="Arial Black" panose="020B0A04020102020204" pitchFamily="34" charset="0"/>
              </a:rPr>
              <a:t>Ailelerinden ayrı olarak konaklayacak çocuklar için girişte gerekli yasal belgeler, onaylı izin belgesi talep edilmektedir.</a:t>
            </a:r>
          </a:p>
          <a:p>
            <a:r>
              <a:rPr lang="tr-TR" sz="1600" b="1" dirty="0">
                <a:solidFill>
                  <a:srgbClr val="000000"/>
                </a:solidFill>
                <a:latin typeface="Arial Black" panose="020B0A04020102020204" pitchFamily="34" charset="0"/>
              </a:rPr>
              <a:t>Özellikle spor okul grubu konaklamalarında 18 yaş altı misafirlerimizin, yetkililerinden gerekli yasal izinler talep edilmekte, bu konaklamalardaki oda dağılımları ön büro ekibimiz tarafından çocukların güvenliği göz önüne alınarak yapılmaktadır.</a:t>
            </a:r>
          </a:p>
        </p:txBody>
      </p:sp>
    </p:spTree>
    <p:extLst>
      <p:ext uri="{BB962C8B-B14F-4D97-AF65-F5344CB8AC3E}">
        <p14:creationId xmlns:p14="http://schemas.microsoft.com/office/powerpoint/2010/main" val="8139341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43CE8A97-3DC4-4315-B17F-70A362F2F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 y="0"/>
            <a:ext cx="3491984" cy="6858000"/>
          </a:xfrm>
          <a:prstGeom prst="rect">
            <a:avLst/>
          </a:prstGeom>
        </p:spPr>
      </p:pic>
      <p:sp>
        <p:nvSpPr>
          <p:cNvPr id="5" name="Dikdörtgen 4">
            <a:extLst>
              <a:ext uri="{FF2B5EF4-FFF2-40B4-BE49-F238E27FC236}">
                <a16:creationId xmlns:a16="http://schemas.microsoft.com/office/drawing/2014/main" id="{B8CA527C-1FB6-49D0-AC76-C24FB8421C0D}"/>
              </a:ext>
            </a:extLst>
          </p:cNvPr>
          <p:cNvSpPr/>
          <p:nvPr/>
        </p:nvSpPr>
        <p:spPr>
          <a:xfrm>
            <a:off x="3563888" y="260648"/>
            <a:ext cx="5652120" cy="6555641"/>
          </a:xfrm>
          <a:prstGeom prst="rect">
            <a:avLst/>
          </a:prstGeom>
        </p:spPr>
        <p:txBody>
          <a:bodyPr wrap="square">
            <a:spAutoFit/>
          </a:bodyPr>
          <a:lstStyle/>
          <a:p>
            <a:r>
              <a:rPr lang="tr-TR" sz="1400" b="1" dirty="0">
                <a:solidFill>
                  <a:srgbClr val="000000"/>
                </a:solidFill>
                <a:latin typeface="Arial Black" panose="020B0A04020102020204" pitchFamily="34" charset="0"/>
              </a:rPr>
              <a:t>İŞE ALIM POLİTİKASI</a:t>
            </a:r>
          </a:p>
          <a:p>
            <a:endParaRPr lang="tr-TR" sz="1400" b="1" dirty="0">
              <a:solidFill>
                <a:srgbClr val="000000"/>
              </a:solidFill>
              <a:latin typeface="Arial Black" panose="020B0A04020102020204" pitchFamily="34" charset="0"/>
            </a:endParaRPr>
          </a:p>
          <a:p>
            <a:r>
              <a:rPr lang="tr-TR" sz="1400" b="1" dirty="0">
                <a:solidFill>
                  <a:srgbClr val="000000"/>
                </a:solidFill>
                <a:latin typeface="Arial Black" panose="020B0A04020102020204" pitchFamily="34" charset="0"/>
              </a:rPr>
              <a:t>OLİMARİN OTEL ailesi olarak, ekip arkadaşlarımızda aradığımız başlıca özellikler; Yeniliklere ve gelişime açık olmak, Güvenilir, Çalışkan ve Dürüst olmak, İleri görüşlü olmak, Takım çalışmasına yatkınlık, Çevreye, takım arkadaşlarımıza &amp; misafirlerimize karşı saygılı, hoşgörülü ve yardımsever olmak.</a:t>
            </a:r>
          </a:p>
          <a:p>
            <a:r>
              <a:rPr lang="tr-TR" sz="1400" b="1" dirty="0">
                <a:solidFill>
                  <a:srgbClr val="000000"/>
                </a:solidFill>
                <a:latin typeface="Arial Black" panose="020B0A04020102020204" pitchFamily="34" charset="0"/>
              </a:rPr>
              <a:t>Her departmana uygun nitelikte adayları seçiyoruz. Açık pozisyonlarda öncelikli olarak, otel çalışanlarımızı değerlendiriyoruz. Ekip arkadaşlarımızın yükselmeleri, uzmanı oldukları işte göstermiş oldukları başarı, iş hayatlarında edindikleri deneyim ve sahip oldukları liderlik vasfıyla doğru orantılıdır. Fakat en önemli ölçü, performans düzeyidir. Bölgesel kalkınma önceliğimiz ile yegane amacımız; Mudanya bölgesindeki istihdamı artırarak bölgesel ekonomiye katkı sağlamak ve bölgesel kalkınmayı başarmaktır.</a:t>
            </a:r>
          </a:p>
          <a:p>
            <a:r>
              <a:rPr lang="tr-TR" sz="1400" b="1" dirty="0">
                <a:solidFill>
                  <a:srgbClr val="000000"/>
                </a:solidFill>
                <a:latin typeface="Arial Black" panose="020B0A04020102020204" pitchFamily="34" charset="0"/>
              </a:rPr>
              <a:t>Belli bir sosyal statüye, cinsiyete ve yaşa bağlı olmadan hazırladığımız işe alım politikası ile çıktığımız bu yolda toplam 3 personelimize istihdam sağlamaktayız. Bunun yanı sıra; Bursa bölgesinden birçok turizm lisesi öğrencisine staj imkanı sunarak, iş başında eğitim ve tecrübe ile öğrenmeyi desteklemekteyiz.</a:t>
            </a:r>
          </a:p>
          <a:p>
            <a:r>
              <a:rPr lang="tr-TR" sz="1400" b="1" dirty="0">
                <a:solidFill>
                  <a:srgbClr val="000000"/>
                </a:solidFill>
                <a:latin typeface="Arial Black" panose="020B0A04020102020204" pitchFamily="34" charset="0"/>
              </a:rPr>
              <a:t>3 çalışanımız içerisinden 2 kadın çalışanımıza pozitif veya negatif ayrımcılık değil; ‘pozitif eşitlik’ ilkesi ile yaklaşarak; kadının çalışma hayatındaki yerini arttırmayı hedeflemekteyiz. Çalışma hayatına ve turizm sektörüne bizimle beraber giren tüm kadın çalışanlarımızla gurur duymaktayız.</a:t>
            </a:r>
          </a:p>
        </p:txBody>
      </p:sp>
    </p:spTree>
    <p:extLst>
      <p:ext uri="{BB962C8B-B14F-4D97-AF65-F5344CB8AC3E}">
        <p14:creationId xmlns:p14="http://schemas.microsoft.com/office/powerpoint/2010/main" val="3990812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43CE8A97-3DC4-4315-B17F-70A362F2F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 y="0"/>
            <a:ext cx="3491984" cy="6858000"/>
          </a:xfrm>
          <a:prstGeom prst="rect">
            <a:avLst/>
          </a:prstGeom>
        </p:spPr>
      </p:pic>
      <p:sp>
        <p:nvSpPr>
          <p:cNvPr id="5" name="Dikdörtgen 4">
            <a:extLst>
              <a:ext uri="{FF2B5EF4-FFF2-40B4-BE49-F238E27FC236}">
                <a16:creationId xmlns:a16="http://schemas.microsoft.com/office/drawing/2014/main" id="{B8CA527C-1FB6-49D0-AC76-C24FB8421C0D}"/>
              </a:ext>
            </a:extLst>
          </p:cNvPr>
          <p:cNvSpPr/>
          <p:nvPr/>
        </p:nvSpPr>
        <p:spPr>
          <a:xfrm>
            <a:off x="3563888" y="260648"/>
            <a:ext cx="5652120" cy="5866350"/>
          </a:xfrm>
          <a:prstGeom prst="rect">
            <a:avLst/>
          </a:prstGeom>
        </p:spPr>
        <p:txBody>
          <a:bodyPr wrap="square">
            <a:spAutoFit/>
          </a:bodyPr>
          <a:lstStyle/>
          <a:p>
            <a:pPr marL="450215"/>
            <a:r>
              <a:rPr lang="tr-TR" sz="1400" dirty="0">
                <a:solidFill>
                  <a:srgbClr val="000000"/>
                </a:solidFill>
                <a:latin typeface="Arial Black" panose="020B0A04020102020204" pitchFamily="34" charset="0"/>
              </a:rPr>
              <a:t>SÜRDÜRÜLEBİLİR SATIN ALMA POLİTİKASI</a:t>
            </a:r>
            <a:endParaRPr lang="tr-TR" sz="1400" b="1" dirty="0">
              <a:solidFill>
                <a:srgbClr val="000000"/>
              </a:solidFill>
              <a:latin typeface="Arial Black" panose="020B0A04020102020204" pitchFamily="34" charset="0"/>
            </a:endParaRPr>
          </a:p>
          <a:p>
            <a:pPr marL="450215"/>
            <a:endParaRPr lang="tr-TR" sz="1400" b="1" dirty="0">
              <a:solidFill>
                <a:srgbClr val="000000"/>
              </a:solidFill>
              <a:latin typeface="Arial Black" panose="020B0A04020102020204" pitchFamily="34" charset="0"/>
            </a:endParaRPr>
          </a:p>
          <a:p>
            <a:pPr marL="450215"/>
            <a:r>
              <a:rPr lang="tr-TR" sz="1400" b="1" dirty="0">
                <a:solidFill>
                  <a:srgbClr val="000000"/>
                </a:solidFill>
                <a:latin typeface="Arial Black" panose="020B0A04020102020204" pitchFamily="34" charset="0"/>
              </a:rPr>
              <a:t>OLİMARİN OTEL </a:t>
            </a:r>
            <a:r>
              <a:rPr lang="tr-TR" sz="1400" b="1" dirty="0">
                <a:solidFill>
                  <a:srgbClr val="000000"/>
                </a:solidFill>
                <a:latin typeface="Arial Black" panose="020B0A04020102020204" pitchFamily="34" charset="0"/>
                <a:ea typeface="Calibri" panose="020F0502020204030204" pitchFamily="34" charset="0"/>
              </a:rPr>
              <a:t>ailesi olarak, verdiğimiz hizmetin dünyaya ve topluma olan olumsuz etkisini en aza indirmek ve olumlu katkı sağlamak üzere satın almada sürdürülebilirlik esaslarını uygulamayı amaçlıyoruz</a:t>
            </a:r>
          </a:p>
          <a:p>
            <a:pPr marL="450215"/>
            <a:r>
              <a:rPr lang="tr-TR" sz="1400" b="1" dirty="0">
                <a:solidFill>
                  <a:srgbClr val="000000"/>
                </a:solidFill>
                <a:latin typeface="Arial Black" panose="020B0A04020102020204" pitchFamily="34" charset="0"/>
                <a:ea typeface="Calibri" panose="020F0502020204030204" pitchFamily="34" charset="0"/>
              </a:rPr>
              <a:t> </a:t>
            </a:r>
          </a:p>
          <a:p>
            <a:pPr marL="342900" lvl="0" indent="-342900">
              <a:spcAft>
                <a:spcPts val="800"/>
              </a:spcAft>
              <a:buFont typeface="Symbol" panose="05050102010706020507" pitchFamily="18" charset="2"/>
              <a:buChar char=""/>
            </a:pPr>
            <a:r>
              <a:rPr lang="tr-TR" sz="1400" b="1" dirty="0">
                <a:solidFill>
                  <a:srgbClr val="000000"/>
                </a:solidFill>
                <a:latin typeface="Arial Black" panose="020B0A04020102020204" pitchFamily="34" charset="0"/>
              </a:rPr>
              <a:t>Otellerimizin, enerji verimliliği ve çevreye duyarlı ekipman, hizmet ve ürünleri satın almaya, gereksiz satın almayı en aza indirmek konusuna özen gösteriyoruz. Bu plan doğrultusunda, daha az enerji tüketimi ve maksimum çevresel ve ekonomik kazanç elde ediyoruz.</a:t>
            </a:r>
          </a:p>
          <a:p>
            <a:pPr marL="342900" lvl="0" indent="-342900">
              <a:spcAft>
                <a:spcPts val="800"/>
              </a:spcAft>
              <a:buFont typeface="Symbol" panose="05050102010706020507" pitchFamily="18" charset="2"/>
              <a:buChar char=""/>
            </a:pPr>
            <a:r>
              <a:rPr lang="tr-TR" sz="1400" b="1" dirty="0">
                <a:solidFill>
                  <a:srgbClr val="000000"/>
                </a:solidFill>
                <a:latin typeface="Arial Black" panose="020B0A04020102020204" pitchFamily="34" charset="0"/>
              </a:rPr>
              <a:t>Tedarikçilerimizi otel </a:t>
            </a:r>
            <a:r>
              <a:rPr lang="tr-TR" sz="1400" b="1" dirty="0" err="1">
                <a:solidFill>
                  <a:srgbClr val="000000"/>
                </a:solidFill>
                <a:latin typeface="Arial Black" panose="020B0A04020102020204" pitchFamily="34" charset="0"/>
              </a:rPr>
              <a:t>lokasyonuna</a:t>
            </a:r>
            <a:r>
              <a:rPr lang="tr-TR" sz="1400" b="1" dirty="0">
                <a:solidFill>
                  <a:srgbClr val="000000"/>
                </a:solidFill>
                <a:latin typeface="Arial Black" panose="020B0A04020102020204" pitchFamily="34" charset="0"/>
              </a:rPr>
              <a:t> yakın, çevre ile uyumlu üretim yapan ve hizmet veren, çevre sertifikalı, işletmeler arasından, satın alma süreçlerinde, çevresel ve sosyal performanslarını değerlendirip seçmeye özen gösteriyoruz.</a:t>
            </a:r>
          </a:p>
          <a:p>
            <a:pPr marL="342900" lvl="0" indent="-342900">
              <a:lnSpc>
                <a:spcPct val="107000"/>
              </a:lnSpc>
              <a:spcAft>
                <a:spcPts val="800"/>
              </a:spcAft>
              <a:buFont typeface="Symbol" panose="05050102010706020507" pitchFamily="18" charset="2"/>
              <a:buChar char=""/>
            </a:pPr>
            <a:r>
              <a:rPr lang="tr-TR" sz="1400" b="1" dirty="0">
                <a:solidFill>
                  <a:srgbClr val="000000"/>
                </a:solidFill>
                <a:latin typeface="Arial Black" panose="020B0A04020102020204" pitchFamily="34" charset="0"/>
              </a:rPr>
              <a:t>Satın almalarımızda geri dönüştürülmüş, tekrar kullanılabilen, plastik ambalaj kullanımı en az seviyede tutulan ürünleri tercih ediyoruz.</a:t>
            </a:r>
          </a:p>
          <a:p>
            <a:pPr marL="342900" lvl="0" indent="-342900">
              <a:lnSpc>
                <a:spcPct val="107000"/>
              </a:lnSpc>
              <a:spcAft>
                <a:spcPts val="800"/>
              </a:spcAft>
              <a:buFont typeface="Symbol" panose="05050102010706020507" pitchFamily="18" charset="2"/>
              <a:buChar char=""/>
            </a:pPr>
            <a:r>
              <a:rPr lang="tr-TR" sz="1400" b="1" dirty="0">
                <a:solidFill>
                  <a:srgbClr val="000000"/>
                </a:solidFill>
                <a:latin typeface="Arial Black" panose="020B0A04020102020204" pitchFamily="34" charset="0"/>
              </a:rPr>
              <a:t>Hizmet alımı sırasında çok uluslu şirketler yerine öncelikle yerel şirketlerle çalışmayı değerlendiriyoruz</a:t>
            </a:r>
            <a:r>
              <a:rPr lang="tr-TR" sz="1400" b="1" dirty="0">
                <a:latin typeface="Arial Black" panose="020B0A04020102020204" pitchFamily="34" charset="0"/>
              </a:rPr>
              <a:t>.</a:t>
            </a:r>
          </a:p>
        </p:txBody>
      </p:sp>
    </p:spTree>
    <p:extLst>
      <p:ext uri="{BB962C8B-B14F-4D97-AF65-F5344CB8AC3E}">
        <p14:creationId xmlns:p14="http://schemas.microsoft.com/office/powerpoint/2010/main" val="36061579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43CE8A97-3DC4-4315-B17F-70A362F2F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 y="0"/>
            <a:ext cx="3491984" cy="6858000"/>
          </a:xfrm>
          <a:prstGeom prst="rect">
            <a:avLst/>
          </a:prstGeom>
        </p:spPr>
      </p:pic>
      <p:sp>
        <p:nvSpPr>
          <p:cNvPr id="5" name="Dikdörtgen 4">
            <a:extLst>
              <a:ext uri="{FF2B5EF4-FFF2-40B4-BE49-F238E27FC236}">
                <a16:creationId xmlns:a16="http://schemas.microsoft.com/office/drawing/2014/main" id="{B8CA527C-1FB6-49D0-AC76-C24FB8421C0D}"/>
              </a:ext>
            </a:extLst>
          </p:cNvPr>
          <p:cNvSpPr/>
          <p:nvPr/>
        </p:nvSpPr>
        <p:spPr>
          <a:xfrm>
            <a:off x="3563888" y="908720"/>
            <a:ext cx="5652120" cy="4278415"/>
          </a:xfrm>
          <a:prstGeom prst="rect">
            <a:avLst/>
          </a:prstGeom>
        </p:spPr>
        <p:txBody>
          <a:bodyPr wrap="square">
            <a:spAutoFit/>
          </a:bodyPr>
          <a:lstStyle/>
          <a:p>
            <a:pPr marL="450215"/>
            <a:r>
              <a:rPr lang="tr-TR" sz="1400" dirty="0">
                <a:solidFill>
                  <a:srgbClr val="000000"/>
                </a:solidFill>
                <a:latin typeface="Arial Black" panose="020B0A04020102020204" pitchFamily="34" charset="0"/>
              </a:rPr>
              <a:t>SÜRDÜRÜLEBİLİR SATIN ALMA POLİTİKASI</a:t>
            </a:r>
            <a:endParaRPr lang="tr-TR" sz="1400" b="1" dirty="0">
              <a:solidFill>
                <a:srgbClr val="000000"/>
              </a:solidFill>
              <a:latin typeface="Arial Black" panose="020B0A04020102020204" pitchFamily="34" charset="0"/>
            </a:endParaRPr>
          </a:p>
          <a:p>
            <a:pPr marL="450215"/>
            <a:endParaRPr lang="tr-TR" sz="1400" b="1" dirty="0">
              <a:solidFill>
                <a:srgbClr val="000000"/>
              </a:solidFill>
              <a:latin typeface="Arial Black" panose="020B0A04020102020204" pitchFamily="34" charset="0"/>
            </a:endParaRPr>
          </a:p>
          <a:p>
            <a:pPr marL="342900" lvl="0" indent="-342900">
              <a:lnSpc>
                <a:spcPct val="107000"/>
              </a:lnSpc>
              <a:spcAft>
                <a:spcPts val="800"/>
              </a:spcAft>
              <a:buFont typeface="Symbol" panose="05050102010706020507" pitchFamily="18" charset="2"/>
              <a:buChar char=""/>
            </a:pPr>
            <a:r>
              <a:rPr lang="tr-TR" sz="1400" b="1" dirty="0">
                <a:solidFill>
                  <a:srgbClr val="000000"/>
                </a:solidFill>
                <a:latin typeface="Arial Black" panose="020B0A04020102020204" pitchFamily="34" charset="0"/>
              </a:rPr>
              <a:t>İşletmelerimize zorunlu olmayan durumlar dışında, ithal ürünler yerine yerel olarak yapılmış, üretilmiş mallar satın almaya öncelik veriyoruz.</a:t>
            </a:r>
          </a:p>
          <a:p>
            <a:pPr marL="342900" lvl="0" indent="-342900">
              <a:lnSpc>
                <a:spcPct val="107000"/>
              </a:lnSpc>
              <a:spcAft>
                <a:spcPts val="800"/>
              </a:spcAft>
              <a:buFont typeface="Symbol" panose="05050102010706020507" pitchFamily="18" charset="2"/>
              <a:buChar char=""/>
            </a:pPr>
            <a:r>
              <a:rPr lang="tr-TR" sz="1400" b="1" dirty="0">
                <a:solidFill>
                  <a:srgbClr val="000000"/>
                </a:solidFill>
                <a:latin typeface="Arial Black" panose="020B0A04020102020204" pitchFamily="34" charset="0"/>
              </a:rPr>
              <a:t>İşletmemize alınan makine cihazların öncelikle A sınıfı ve/veya az enerji tüketen özellikte olan alternatifleri araştırır ve tercih ediyoruz.</a:t>
            </a:r>
          </a:p>
          <a:p>
            <a:pPr marL="342900" lvl="0" indent="-342900">
              <a:lnSpc>
                <a:spcPct val="107000"/>
              </a:lnSpc>
              <a:spcAft>
                <a:spcPts val="800"/>
              </a:spcAft>
              <a:buFont typeface="Symbol" panose="05050102010706020507" pitchFamily="18" charset="2"/>
              <a:buChar char=""/>
            </a:pPr>
            <a:r>
              <a:rPr lang="tr-TR" sz="1400" b="1" dirty="0">
                <a:solidFill>
                  <a:srgbClr val="000000"/>
                </a:solidFill>
                <a:latin typeface="Arial Black" panose="020B0A04020102020204" pitchFamily="34" charset="0"/>
              </a:rPr>
              <a:t>İnşaat, tekstil, kimyasal, gıda, içecek, sarf malzemeleri, her türlü ürün ve hammadde tedarik ederken ürünlerin ve tedarikçi firmaların sürdürülebilirlik faaliyetleri ve sertifikalarına göre değerlendirme yapıyoruz.</a:t>
            </a:r>
          </a:p>
          <a:p>
            <a:pPr marL="342900" lvl="0" indent="-342900">
              <a:lnSpc>
                <a:spcPct val="107000"/>
              </a:lnSpc>
              <a:spcAft>
                <a:spcPts val="800"/>
              </a:spcAft>
              <a:buFont typeface="Symbol" panose="05050102010706020507" pitchFamily="18" charset="2"/>
              <a:buChar char=""/>
            </a:pPr>
            <a:r>
              <a:rPr lang="tr-TR" sz="1400" b="1" dirty="0">
                <a:solidFill>
                  <a:srgbClr val="000000"/>
                </a:solidFill>
                <a:latin typeface="Arial Black" panose="020B0A04020102020204" pitchFamily="34" charset="0"/>
              </a:rPr>
              <a:t>Tedarikçilerimize ve alt yüklenicilerimizle sürdürülebilirlik çalışmalarımızı paylaşıyoruz. </a:t>
            </a:r>
            <a:r>
              <a:rPr lang="tr-TR" sz="1400" b="1" dirty="0">
                <a:solidFill>
                  <a:srgbClr val="000000"/>
                </a:solidFill>
                <a:latin typeface="Arial Black" panose="020B0A04020102020204" pitchFamily="34" charset="0"/>
                <a:ea typeface="Calibri" panose="020F0502020204030204" pitchFamily="34" charset="0"/>
              </a:rPr>
              <a:t>Tedarikçilerimize ve alt yüklenicilerimizle sürdürülebilirlik çalışmalarımızı paylaşıyoruz.</a:t>
            </a:r>
            <a:endParaRPr lang="tr-TR" sz="1400" b="1" dirty="0">
              <a:solidFill>
                <a:srgbClr val="000000"/>
              </a:solidFill>
              <a:latin typeface="Arial Black" panose="020B0A04020102020204" pitchFamily="34" charset="0"/>
            </a:endParaRPr>
          </a:p>
        </p:txBody>
      </p:sp>
    </p:spTree>
    <p:extLst>
      <p:ext uri="{BB962C8B-B14F-4D97-AF65-F5344CB8AC3E}">
        <p14:creationId xmlns:p14="http://schemas.microsoft.com/office/powerpoint/2010/main" val="19896361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43CE8A97-3DC4-4315-B17F-70A362F2F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 y="0"/>
            <a:ext cx="3491984" cy="6858000"/>
          </a:xfrm>
          <a:prstGeom prst="rect">
            <a:avLst/>
          </a:prstGeom>
        </p:spPr>
      </p:pic>
      <p:sp>
        <p:nvSpPr>
          <p:cNvPr id="5" name="Dikdörtgen 4">
            <a:extLst>
              <a:ext uri="{FF2B5EF4-FFF2-40B4-BE49-F238E27FC236}">
                <a16:creationId xmlns:a16="http://schemas.microsoft.com/office/drawing/2014/main" id="{B8CA527C-1FB6-49D0-AC76-C24FB8421C0D}"/>
              </a:ext>
            </a:extLst>
          </p:cNvPr>
          <p:cNvSpPr/>
          <p:nvPr/>
        </p:nvSpPr>
        <p:spPr>
          <a:xfrm>
            <a:off x="3491880" y="620688"/>
            <a:ext cx="5652120" cy="5123518"/>
          </a:xfrm>
          <a:prstGeom prst="rect">
            <a:avLst/>
          </a:prstGeom>
        </p:spPr>
        <p:txBody>
          <a:bodyPr wrap="square">
            <a:spAutoFit/>
          </a:bodyPr>
          <a:lstStyle/>
          <a:p>
            <a:pPr marL="450215"/>
            <a:r>
              <a:rPr lang="tr-TR" sz="1200" dirty="0">
                <a:solidFill>
                  <a:srgbClr val="000000"/>
                </a:solidFill>
                <a:latin typeface="Arial Black" panose="020B0A04020102020204" pitchFamily="34" charset="0"/>
              </a:rPr>
              <a:t>ÇEVRESEL SÜRDÜRÜLEBİLİRLİK POLİTİKASI</a:t>
            </a:r>
            <a:endParaRPr lang="tr-TR" sz="1200" b="1" dirty="0">
              <a:solidFill>
                <a:srgbClr val="000000"/>
              </a:solidFill>
              <a:latin typeface="Arial Black" panose="020B0A04020102020204" pitchFamily="34" charset="0"/>
            </a:endParaRPr>
          </a:p>
          <a:p>
            <a:pPr marL="450215"/>
            <a:endParaRPr lang="tr-TR" sz="1200" b="1" dirty="0">
              <a:solidFill>
                <a:srgbClr val="000000"/>
              </a:solidFill>
              <a:latin typeface="Arial Black" panose="020B0A04020102020204" pitchFamily="34" charset="0"/>
            </a:endParaRPr>
          </a:p>
          <a:p>
            <a:pPr marL="450215"/>
            <a:r>
              <a:rPr lang="tr-TR" sz="1200" b="1" dirty="0">
                <a:solidFill>
                  <a:srgbClr val="000000"/>
                </a:solidFill>
                <a:latin typeface="Arial Black" panose="020B0A04020102020204" pitchFamily="34" charset="0"/>
              </a:rPr>
              <a:t>OLİMARİN OTEL </a:t>
            </a:r>
            <a:r>
              <a:rPr lang="tr-TR" sz="1400" b="1" dirty="0">
                <a:solidFill>
                  <a:srgbClr val="000000"/>
                </a:solidFill>
                <a:latin typeface="Arial Black" panose="020B0A04020102020204" pitchFamily="34" charset="0"/>
                <a:ea typeface="Calibri" panose="020F0502020204030204" pitchFamily="34" charset="0"/>
              </a:rPr>
              <a:t>olarak, tüm bireylerin ve kuruluşların yapması gerektiği gibi, çevre politikamıza uyumlu olarak hizmet vermekteyiz. Amacımız, kusursuz bir çevre performansına ulaşmaktır.</a:t>
            </a:r>
          </a:p>
          <a:p>
            <a:pPr marL="450215"/>
            <a:r>
              <a:rPr lang="tr-TR" sz="1400" b="1" dirty="0">
                <a:solidFill>
                  <a:srgbClr val="000000"/>
                </a:solidFill>
                <a:latin typeface="Arial Black" panose="020B0A04020102020204" pitchFamily="34" charset="0"/>
                <a:ea typeface="Calibri" panose="020F0502020204030204" pitchFamily="34" charset="0"/>
              </a:rPr>
              <a:t>Çevre koruma ve atık yönetimi politikasını 3 başlık altında ele almaktayız;</a:t>
            </a:r>
          </a:p>
          <a:p>
            <a:pPr marL="342900" indent="-342900">
              <a:lnSpc>
                <a:spcPct val="107000"/>
              </a:lnSpc>
              <a:spcAft>
                <a:spcPts val="800"/>
              </a:spcAft>
              <a:buFont typeface="+mj-lt"/>
              <a:buAutoNum type="arabicPeriod"/>
            </a:pPr>
            <a:r>
              <a:rPr lang="tr-TR" sz="1400" b="1" dirty="0">
                <a:solidFill>
                  <a:srgbClr val="000000"/>
                </a:solidFill>
                <a:latin typeface="Arial Black" panose="020B0A04020102020204" pitchFamily="34" charset="0"/>
              </a:rPr>
              <a:t> Atık Yönetimi</a:t>
            </a:r>
          </a:p>
          <a:p>
            <a:pPr marL="342900" indent="-342900">
              <a:lnSpc>
                <a:spcPct val="107000"/>
              </a:lnSpc>
              <a:spcAft>
                <a:spcPts val="800"/>
              </a:spcAft>
              <a:buFont typeface="+mj-lt"/>
              <a:buAutoNum type="arabicPeriod"/>
            </a:pPr>
            <a:r>
              <a:rPr lang="tr-TR" sz="1400" b="1" dirty="0">
                <a:solidFill>
                  <a:srgbClr val="000000"/>
                </a:solidFill>
                <a:latin typeface="Arial Black" panose="020B0A04020102020204" pitchFamily="34" charset="0"/>
              </a:rPr>
              <a:t> Yasal Şartlar</a:t>
            </a:r>
          </a:p>
          <a:p>
            <a:pPr marL="342900" indent="-342900">
              <a:lnSpc>
                <a:spcPct val="107000"/>
              </a:lnSpc>
              <a:spcAft>
                <a:spcPts val="800"/>
              </a:spcAft>
              <a:buFont typeface="+mj-lt"/>
              <a:buAutoNum type="arabicPeriod"/>
            </a:pPr>
            <a:r>
              <a:rPr lang="tr-TR" sz="1400" b="1" dirty="0">
                <a:solidFill>
                  <a:srgbClr val="000000"/>
                </a:solidFill>
                <a:latin typeface="Arial Black" panose="020B0A04020102020204" pitchFamily="34" charset="0"/>
              </a:rPr>
              <a:t> Doğal Kaynak Kullanımı</a:t>
            </a:r>
          </a:p>
          <a:p>
            <a:pPr marL="450215"/>
            <a:r>
              <a:rPr lang="tr-TR" sz="1400" b="1" dirty="0">
                <a:solidFill>
                  <a:srgbClr val="000000"/>
                </a:solidFill>
                <a:latin typeface="Arial Black" panose="020B0A04020102020204" pitchFamily="34" charset="0"/>
                <a:ea typeface="Calibri" panose="020F0502020204030204" pitchFamily="34" charset="0"/>
              </a:rPr>
              <a:t>Ambalaj atıklarını Cam, Kağıt, Plastik olarak ayrı ayrı geçici depoluyor ve yetkili firmalar tarafından toplanıp geri dönüştürülmesine olanak sağlıyoruz.</a:t>
            </a:r>
          </a:p>
          <a:p>
            <a:pPr marL="450215"/>
            <a:r>
              <a:rPr lang="tr-TR" sz="1400" b="1" dirty="0">
                <a:solidFill>
                  <a:srgbClr val="000000"/>
                </a:solidFill>
                <a:latin typeface="Arial Black" panose="020B0A04020102020204" pitchFamily="34" charset="0"/>
                <a:ea typeface="Calibri" panose="020F0502020204030204" pitchFamily="34" charset="0"/>
              </a:rPr>
              <a:t>Tehlikeli atıkların ise, ambalaj atıklarından ayrı olarak kaynağında ayrıştırılmasını sağlayıp, kayıtları tutularak yetkili firmalara teslimatını yapıyoruz.</a:t>
            </a:r>
          </a:p>
          <a:p>
            <a:pPr marL="450215"/>
            <a:r>
              <a:rPr lang="tr-TR" sz="1400" b="1" dirty="0">
                <a:solidFill>
                  <a:srgbClr val="000000"/>
                </a:solidFill>
                <a:latin typeface="Arial Black" panose="020B0A04020102020204" pitchFamily="34" charset="0"/>
                <a:ea typeface="Calibri" panose="020F0502020204030204" pitchFamily="34" charset="0"/>
              </a:rPr>
              <a:t>Tehlikeli atıkların kontrolsüz bir şekilde toplanması, hava, su ve toprak kirliliğine yol açmaktadır.</a:t>
            </a:r>
          </a:p>
          <a:p>
            <a:pPr marL="100965"/>
            <a:r>
              <a:rPr lang="tr-TR" sz="1400" dirty="0">
                <a:solidFill>
                  <a:srgbClr val="000000"/>
                </a:solidFill>
                <a:latin typeface="Arial Black" panose="020B0A04020102020204" pitchFamily="34" charset="0"/>
                <a:ea typeface="Calibri" panose="020F0502020204030204" pitchFamily="34" charset="0"/>
              </a:rPr>
              <a:t> </a:t>
            </a:r>
            <a:endParaRPr lang="tr-TR" sz="1400" b="1" dirty="0">
              <a:latin typeface="Arial Black" panose="020B0A04020102020204" pitchFamily="34" charset="0"/>
            </a:endParaRPr>
          </a:p>
        </p:txBody>
      </p:sp>
    </p:spTree>
    <p:extLst>
      <p:ext uri="{BB962C8B-B14F-4D97-AF65-F5344CB8AC3E}">
        <p14:creationId xmlns:p14="http://schemas.microsoft.com/office/powerpoint/2010/main" val="16141576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43CE8A97-3DC4-4315-B17F-70A362F2F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 y="0"/>
            <a:ext cx="3491984" cy="6858000"/>
          </a:xfrm>
          <a:prstGeom prst="rect">
            <a:avLst/>
          </a:prstGeom>
        </p:spPr>
      </p:pic>
      <p:sp>
        <p:nvSpPr>
          <p:cNvPr id="5" name="Dikdörtgen 4">
            <a:extLst>
              <a:ext uri="{FF2B5EF4-FFF2-40B4-BE49-F238E27FC236}">
                <a16:creationId xmlns:a16="http://schemas.microsoft.com/office/drawing/2014/main" id="{B8CA527C-1FB6-49D0-AC76-C24FB8421C0D}"/>
              </a:ext>
            </a:extLst>
          </p:cNvPr>
          <p:cNvSpPr/>
          <p:nvPr/>
        </p:nvSpPr>
        <p:spPr>
          <a:xfrm>
            <a:off x="3491880" y="620688"/>
            <a:ext cx="5652120" cy="5478423"/>
          </a:xfrm>
          <a:prstGeom prst="rect">
            <a:avLst/>
          </a:prstGeom>
        </p:spPr>
        <p:txBody>
          <a:bodyPr wrap="square">
            <a:spAutoFit/>
          </a:bodyPr>
          <a:lstStyle/>
          <a:p>
            <a:pPr marL="450215"/>
            <a:r>
              <a:rPr lang="tr-TR" sz="1200" dirty="0">
                <a:solidFill>
                  <a:srgbClr val="000000"/>
                </a:solidFill>
                <a:latin typeface="Arial Black" panose="020B0A04020102020204" pitchFamily="34" charset="0"/>
              </a:rPr>
              <a:t>ÇEVRESEL SÜRDÜRÜLEBİLİRLİK POLİTİKASI</a:t>
            </a:r>
          </a:p>
          <a:p>
            <a:pPr marL="450215"/>
            <a:endParaRPr lang="tr-TR" sz="1200" b="1" dirty="0">
              <a:solidFill>
                <a:srgbClr val="000000"/>
              </a:solidFill>
              <a:latin typeface="Arial Black" panose="020B0A04020102020204" pitchFamily="34" charset="0"/>
            </a:endParaRPr>
          </a:p>
          <a:p>
            <a:pPr marL="450215"/>
            <a:endParaRPr lang="tr-TR" sz="1200" b="1" dirty="0">
              <a:solidFill>
                <a:srgbClr val="000000"/>
              </a:solidFill>
              <a:latin typeface="Arial Black" panose="020B0A04020102020204" pitchFamily="34" charset="0"/>
            </a:endParaRPr>
          </a:p>
          <a:p>
            <a:pPr marL="450215"/>
            <a:r>
              <a:rPr lang="tr-TR" sz="1100" b="1" dirty="0">
                <a:solidFill>
                  <a:srgbClr val="000000"/>
                </a:solidFill>
                <a:latin typeface="Arial Black" panose="020B0A04020102020204" pitchFamily="34" charset="0"/>
              </a:rPr>
              <a:t>OLİMARİN OTEL </a:t>
            </a:r>
            <a:r>
              <a:rPr lang="tr-TR" sz="1200" b="1" dirty="0">
                <a:solidFill>
                  <a:srgbClr val="000000"/>
                </a:solidFill>
                <a:latin typeface="Arial Black" panose="020B0A04020102020204" pitchFamily="34" charset="0"/>
                <a:ea typeface="Calibri" panose="020F0502020204030204" pitchFamily="34" charset="0"/>
              </a:rPr>
              <a:t>tüm departmanları içeren çevre yönetim sistemi uygulanmaktadır. Bu sistemde atanmış çevre sorumluları, Çevre ve Şehircilik Bakanlığı’ndan onaylı ve lisanslı danışmanlık firması uzmanlarıyla çalışmaktadırlar. Yılda 1 defa yapılması gereken iç tetkik raporları her ay hazırlanmaktadır. Hazırlanan iç tetkik raporları, çevre koordinasyon toplantılarında değerlendirilmektedir. Yapılan güncellemelere göre yenilenmesi ve eksiklerin giderilmesi sağlanmaktadır. Bu toplantılarda, mevzuatta yaşanacak olası değişiklikler tespit edilerek, yürürlüğe girmeden gerekli düzenlemeler yapılmaktadır. </a:t>
            </a:r>
          </a:p>
          <a:p>
            <a:pPr marL="450215"/>
            <a:r>
              <a:rPr lang="tr-TR" sz="1200" b="1" dirty="0">
                <a:solidFill>
                  <a:srgbClr val="000000"/>
                </a:solidFill>
                <a:latin typeface="Arial Black" panose="020B0A04020102020204" pitchFamily="34" charset="0"/>
                <a:ea typeface="Calibri" panose="020F0502020204030204" pitchFamily="34" charset="0"/>
              </a:rPr>
              <a:t> </a:t>
            </a:r>
            <a:r>
              <a:rPr lang="tr-TR" sz="1200" b="1" dirty="0">
                <a:solidFill>
                  <a:srgbClr val="000000"/>
                </a:solidFill>
                <a:latin typeface="Arial Black" panose="020B0A04020102020204" pitchFamily="34" charset="0"/>
              </a:rPr>
              <a:t> Otellerimizde</a:t>
            </a:r>
            <a:r>
              <a:rPr lang="tr-TR" sz="1200" b="1" dirty="0">
                <a:solidFill>
                  <a:srgbClr val="000000"/>
                </a:solidFill>
                <a:latin typeface="Arial Black" panose="020B0A04020102020204" pitchFamily="34" charset="0"/>
                <a:ea typeface="Calibri" panose="020F0502020204030204" pitchFamily="34" charset="0"/>
              </a:rPr>
              <a:t> oluşan atıklar, yönetmeliğe uygun ve hatasız bir şekilde sınıflandırılıp geri dönüşümü veya </a:t>
            </a:r>
            <a:r>
              <a:rPr lang="tr-TR" sz="1200" b="1" dirty="0" err="1">
                <a:solidFill>
                  <a:srgbClr val="000000"/>
                </a:solidFill>
                <a:latin typeface="Arial Black" panose="020B0A04020102020204" pitchFamily="34" charset="0"/>
                <a:ea typeface="Calibri" panose="020F0502020204030204" pitchFamily="34" charset="0"/>
              </a:rPr>
              <a:t>bertarafı</a:t>
            </a:r>
            <a:r>
              <a:rPr lang="tr-TR" sz="1200" b="1" dirty="0">
                <a:solidFill>
                  <a:srgbClr val="000000"/>
                </a:solidFill>
                <a:latin typeface="Arial Black" panose="020B0A04020102020204" pitchFamily="34" charset="0"/>
                <a:ea typeface="Calibri" panose="020F0502020204030204" pitchFamily="34" charset="0"/>
              </a:rPr>
              <a:t> sağlanır. Bu konularla ilgili olarak tüm ekip arkadaşlarımıza gerekli eğitimler verilmektedir. Bu eğitimler sayesinde atık yönetimi, sıfır hata ile yürütülmektedir. Çevre koruma ve atık yönetimi ile ilgili önemli ölçüde bilgi birikimine ulaşılmıştır.</a:t>
            </a:r>
          </a:p>
          <a:p>
            <a:pPr marL="450215"/>
            <a:r>
              <a:rPr lang="tr-TR" sz="1200" b="1" dirty="0">
                <a:solidFill>
                  <a:srgbClr val="000000"/>
                </a:solidFill>
                <a:latin typeface="Arial Black" panose="020B0A04020102020204" pitchFamily="34" charset="0"/>
                <a:ea typeface="Calibri" panose="020F0502020204030204" pitchFamily="34" charset="0"/>
              </a:rPr>
              <a:t>Bu mevzuatlar çerçevesinde, tedarikçilerimiz de çevre yönetim sistemimize bağlı olarak uyum sağlamışlardır. Tedarikçilerimiz, ancak gerekli izinleri aldıktan sonra bizimle çalışabilmektedirler.</a:t>
            </a:r>
          </a:p>
          <a:p>
            <a:pPr marL="450215"/>
            <a:r>
              <a:rPr lang="tr-TR" sz="1200" b="1" dirty="0">
                <a:solidFill>
                  <a:srgbClr val="000000"/>
                </a:solidFill>
                <a:latin typeface="Arial Black" panose="020B0A04020102020204" pitchFamily="34" charset="0"/>
                <a:ea typeface="Calibri" panose="020F0502020204030204" pitchFamily="34" charset="0"/>
              </a:rPr>
              <a:t>Tesisimizde tehlikeli atıklar, tehlikeli atık depolama sahamızda biriktirilip yönetmeliğe uygun olarak zamanında bertaraf edilmektedir.</a:t>
            </a:r>
          </a:p>
          <a:p>
            <a:pPr marL="100965"/>
            <a:endParaRPr lang="tr-TR" sz="1400" b="1" dirty="0">
              <a:latin typeface="Arial Black" panose="020B0A04020102020204" pitchFamily="34" charset="0"/>
            </a:endParaRPr>
          </a:p>
        </p:txBody>
      </p:sp>
    </p:spTree>
    <p:extLst>
      <p:ext uri="{BB962C8B-B14F-4D97-AF65-F5344CB8AC3E}">
        <p14:creationId xmlns:p14="http://schemas.microsoft.com/office/powerpoint/2010/main" val="1559619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43CE8A97-3DC4-4315-B17F-70A362F2F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 y="0"/>
            <a:ext cx="3491984" cy="6858000"/>
          </a:xfrm>
          <a:prstGeom prst="rect">
            <a:avLst/>
          </a:prstGeom>
        </p:spPr>
      </p:pic>
      <p:sp>
        <p:nvSpPr>
          <p:cNvPr id="5" name="Dikdörtgen 4">
            <a:extLst>
              <a:ext uri="{FF2B5EF4-FFF2-40B4-BE49-F238E27FC236}">
                <a16:creationId xmlns:a16="http://schemas.microsoft.com/office/drawing/2014/main" id="{B8CA527C-1FB6-49D0-AC76-C24FB8421C0D}"/>
              </a:ext>
            </a:extLst>
          </p:cNvPr>
          <p:cNvSpPr/>
          <p:nvPr/>
        </p:nvSpPr>
        <p:spPr>
          <a:xfrm>
            <a:off x="3491880" y="620688"/>
            <a:ext cx="6264696" cy="4441537"/>
          </a:xfrm>
          <a:prstGeom prst="rect">
            <a:avLst/>
          </a:prstGeom>
        </p:spPr>
        <p:txBody>
          <a:bodyPr wrap="square">
            <a:spAutoFit/>
          </a:bodyPr>
          <a:lstStyle/>
          <a:p>
            <a:pPr marL="450215"/>
            <a:r>
              <a:rPr lang="tr-TR" sz="1200" dirty="0">
                <a:solidFill>
                  <a:srgbClr val="000000"/>
                </a:solidFill>
                <a:latin typeface="Arial Black" panose="020B0A04020102020204" pitchFamily="34" charset="0"/>
              </a:rPr>
              <a:t> ÇEVRE YAKLAŞIMIMIZ</a:t>
            </a:r>
          </a:p>
          <a:p>
            <a:pPr marL="450215"/>
            <a:endParaRPr lang="tr-TR" sz="1200" b="1" dirty="0">
              <a:solidFill>
                <a:srgbClr val="000000"/>
              </a:solidFill>
              <a:latin typeface="Arial Black" panose="020B0A04020102020204" pitchFamily="34" charset="0"/>
            </a:endParaRPr>
          </a:p>
          <a:p>
            <a:pPr marL="450215"/>
            <a:endParaRPr lang="tr-TR" sz="1200" b="1" dirty="0">
              <a:solidFill>
                <a:srgbClr val="000000"/>
              </a:solidFill>
              <a:latin typeface="Arial Black" panose="020B0A04020102020204" pitchFamily="34" charset="0"/>
            </a:endParaRPr>
          </a:p>
          <a:p>
            <a:pPr marL="541655" marR="1750695">
              <a:lnSpc>
                <a:spcPct val="88000"/>
              </a:lnSpc>
              <a:spcBef>
                <a:spcPts val="1220"/>
              </a:spcBef>
            </a:pPr>
            <a:r>
              <a:rPr lang="tr-TR" sz="1100" b="1" dirty="0">
                <a:solidFill>
                  <a:srgbClr val="000000"/>
                </a:solidFill>
                <a:latin typeface="Arial Black" panose="020B0A04020102020204" pitchFamily="34" charset="0"/>
                <a:ea typeface="Calibri" panose="020F0502020204030204" pitchFamily="34" charset="0"/>
              </a:rPr>
              <a:t>Doğal kaynakların sınırsız olmadığı, dikkatli bir şekilde kullanılmadığı taktirde bir gün bu</a:t>
            </a:r>
            <a:r>
              <a:rPr lang="tr-TR" sz="1100" b="1" spc="-75"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kaynakların</a:t>
            </a:r>
            <a:r>
              <a:rPr lang="tr-TR" sz="1100" b="1" spc="-75"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tükeneceği</a:t>
            </a:r>
            <a:r>
              <a:rPr lang="tr-TR" sz="1100" b="1" spc="-50"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bilinen</a:t>
            </a:r>
            <a:r>
              <a:rPr lang="tr-TR" sz="1100" b="1" spc="-35"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bir</a:t>
            </a:r>
            <a:r>
              <a:rPr lang="tr-TR" sz="1100" b="1" spc="-70"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gerçektir.</a:t>
            </a:r>
            <a:r>
              <a:rPr lang="tr-TR" sz="1100" b="1" spc="-50"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Sıfır</a:t>
            </a:r>
            <a:r>
              <a:rPr lang="tr-TR" sz="1100" b="1" spc="-70"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Atık,</a:t>
            </a:r>
            <a:r>
              <a:rPr lang="tr-TR" sz="1100" b="1" spc="-65" dirty="0">
                <a:solidFill>
                  <a:srgbClr val="000000"/>
                </a:solidFill>
                <a:latin typeface="Arial Black" panose="020B0A04020102020204" pitchFamily="34" charset="0"/>
                <a:ea typeface="Calibri" panose="020F0502020204030204" pitchFamily="34" charset="0"/>
              </a:rPr>
              <a:t> </a:t>
            </a:r>
            <a:r>
              <a:rPr lang="tr-TR" sz="1100" b="1" dirty="0" err="1">
                <a:solidFill>
                  <a:srgbClr val="000000"/>
                </a:solidFill>
                <a:latin typeface="Arial Black" panose="020B0A04020102020204" pitchFamily="34" charset="0"/>
                <a:ea typeface="Calibri" panose="020F0502020204030204" pitchFamily="34" charset="0"/>
              </a:rPr>
              <a:t>döngüselliğe</a:t>
            </a:r>
            <a:r>
              <a:rPr lang="tr-TR" sz="1100" b="1" dirty="0">
                <a:solidFill>
                  <a:srgbClr val="000000"/>
                </a:solidFill>
                <a:latin typeface="Arial Black" panose="020B0A04020102020204" pitchFamily="34" charset="0"/>
                <a:ea typeface="Calibri" panose="020F0502020204030204" pitchFamily="34" charset="0"/>
              </a:rPr>
              <a:t> dayalı</a:t>
            </a:r>
            <a:r>
              <a:rPr lang="tr-TR" sz="1100" b="1" spc="-90"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bir</a:t>
            </a:r>
            <a:r>
              <a:rPr lang="tr-TR" sz="1100" b="1" spc="-70"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kaynak ve atık</a:t>
            </a:r>
            <a:r>
              <a:rPr lang="tr-TR" sz="1100" b="1" spc="-10"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yönetimi yaklaşımıdır. Sürdürülebilir üretim ve tüketim</a:t>
            </a:r>
            <a:r>
              <a:rPr lang="tr-TR" sz="1100" b="1" spc="-10"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alışkanlıklarını teşvik eder ve kaynakların</a:t>
            </a:r>
            <a:r>
              <a:rPr lang="tr-TR" sz="1100" b="1" spc="-25"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verimli kullanılmasını destekler. Sıfır atık, israftan kaçınmayı</a:t>
            </a:r>
            <a:r>
              <a:rPr lang="tr-TR" sz="1100" b="1" spc="-40"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ve</a:t>
            </a:r>
          </a:p>
          <a:p>
            <a:pPr marL="541655" marR="1477645">
              <a:lnSpc>
                <a:spcPct val="88000"/>
              </a:lnSpc>
            </a:pPr>
            <a:r>
              <a:rPr lang="tr-TR" sz="1100" b="1" dirty="0">
                <a:solidFill>
                  <a:srgbClr val="000000"/>
                </a:solidFill>
                <a:latin typeface="Arial Black" panose="020B0A04020102020204" pitchFamily="34" charset="0"/>
                <a:ea typeface="Calibri" panose="020F0502020204030204" pitchFamily="34" charset="0"/>
              </a:rPr>
              <a:t>atığın önlenmesini, azaltılmasını, yeniden kullanılmasını ve geri dönüştürülmesini savunur.</a:t>
            </a:r>
            <a:r>
              <a:rPr lang="tr-TR" sz="1100" b="1" spc="-40"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Böylece</a:t>
            </a:r>
            <a:r>
              <a:rPr lang="tr-TR" sz="1100" b="1" spc="-85"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sosyal</a:t>
            </a:r>
            <a:r>
              <a:rPr lang="tr-TR" sz="1100" b="1" spc="-100"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dayanışmanın</a:t>
            </a:r>
            <a:r>
              <a:rPr lang="tr-TR" sz="1100" b="1" spc="-50"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geliştirilmesi</a:t>
            </a:r>
            <a:r>
              <a:rPr lang="tr-TR" sz="1100" b="1" spc="-5"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de</a:t>
            </a:r>
            <a:r>
              <a:rPr lang="tr-TR" sz="1100" b="1" spc="-65"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dahil</a:t>
            </a:r>
            <a:r>
              <a:rPr lang="tr-TR" sz="1100" b="1" spc="-45"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olmak</a:t>
            </a:r>
            <a:r>
              <a:rPr lang="tr-TR" sz="1100" b="1" spc="-75"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üzere</a:t>
            </a:r>
            <a:r>
              <a:rPr lang="tr-TR" sz="1100" b="1" spc="-65"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olumlu</a:t>
            </a:r>
            <a:r>
              <a:rPr lang="tr-TR" sz="1100" b="1" spc="-55" dirty="0">
                <a:solidFill>
                  <a:srgbClr val="000000"/>
                </a:solidFill>
                <a:latin typeface="Arial Black" panose="020B0A04020102020204" pitchFamily="34" charset="0"/>
                <a:ea typeface="Calibri" panose="020F0502020204030204" pitchFamily="34" charset="0"/>
              </a:rPr>
              <a:t> </a:t>
            </a:r>
            <a:r>
              <a:rPr lang="tr-TR" sz="1100" b="1" dirty="0" err="1">
                <a:solidFill>
                  <a:srgbClr val="000000"/>
                </a:solidFill>
                <a:latin typeface="Arial Black" panose="020B0A04020102020204" pitchFamily="34" charset="0"/>
                <a:ea typeface="Calibri" panose="020F0502020204030204" pitchFamily="34" charset="0"/>
              </a:rPr>
              <a:t>sosyo</a:t>
            </a:r>
            <a:r>
              <a:rPr lang="tr-TR" sz="1100" b="1" dirty="0">
                <a:solidFill>
                  <a:srgbClr val="000000"/>
                </a:solidFill>
                <a:latin typeface="Arial Black" panose="020B0A04020102020204" pitchFamily="34" charset="0"/>
                <a:ea typeface="Calibri" panose="020F0502020204030204" pitchFamily="34" charset="0"/>
              </a:rPr>
              <a:t>- ekonomik sonuçlara ulaşılmasına yardımcı olabilir. Döngüsel ekonomi,</a:t>
            </a:r>
            <a:r>
              <a:rPr lang="tr-TR" sz="1100" b="1" spc="-5"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ürünleri, bileşenleri ve</a:t>
            </a:r>
            <a:r>
              <a:rPr lang="tr-TR" sz="1100" b="1" spc="-5"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malzemeleri mümkün</a:t>
            </a:r>
            <a:r>
              <a:rPr lang="tr-TR" sz="1100" b="1" spc="-10"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olduğu kadar uzun</a:t>
            </a:r>
            <a:r>
              <a:rPr lang="tr-TR" sz="1100" b="1" spc="-10"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süre</a:t>
            </a:r>
            <a:r>
              <a:rPr lang="tr-TR" sz="1100" b="1" spc="-5"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kullanımda tutarak atık</a:t>
            </a:r>
            <a:r>
              <a:rPr lang="tr-TR" sz="1100" b="1" spc="-20"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ve kirliliği ortadan kaldırmayı amaçlayan</a:t>
            </a:r>
            <a:r>
              <a:rPr lang="tr-TR" sz="1100" b="1" spc="-15"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ekonomik bir sistemdir.</a:t>
            </a:r>
          </a:p>
          <a:p>
            <a:pPr marL="541655" marR="1477645">
              <a:lnSpc>
                <a:spcPct val="88000"/>
              </a:lnSpc>
            </a:pPr>
            <a:endParaRPr lang="tr-TR" sz="1100" b="1" dirty="0">
              <a:solidFill>
                <a:srgbClr val="000000"/>
              </a:solidFill>
              <a:latin typeface="Arial Black" panose="020B0A04020102020204" pitchFamily="34" charset="0"/>
              <a:ea typeface="Calibri" panose="020F0502020204030204" pitchFamily="34" charset="0"/>
            </a:endParaRPr>
          </a:p>
          <a:p>
            <a:pPr marL="541655" marR="1477645">
              <a:lnSpc>
                <a:spcPct val="88000"/>
              </a:lnSpc>
            </a:pPr>
            <a:r>
              <a:rPr lang="tr-TR" sz="1100" b="1" dirty="0">
                <a:solidFill>
                  <a:srgbClr val="000000"/>
                </a:solidFill>
                <a:latin typeface="Arial Black" panose="020B0A04020102020204" pitchFamily="34" charset="0"/>
              </a:rPr>
              <a:t>OLİMARİN OTEL 07/05/2021</a:t>
            </a:r>
            <a:r>
              <a:rPr lang="tr-TR" sz="1100" b="1" spc="-30"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a:t>
            </a:r>
            <a:r>
              <a:rPr lang="tr-TR" sz="1100" b="1" spc="-30" dirty="0">
                <a:solidFill>
                  <a:srgbClr val="000000"/>
                </a:solidFill>
                <a:latin typeface="Arial Black" panose="020B0A04020102020204" pitchFamily="34" charset="0"/>
                <a:ea typeface="Calibri" panose="020F0502020204030204" pitchFamily="34" charset="0"/>
              </a:rPr>
              <a:t> Tarihin </a:t>
            </a:r>
            <a:r>
              <a:rPr lang="tr-TR" sz="1100" b="1" dirty="0">
                <a:solidFill>
                  <a:srgbClr val="000000"/>
                </a:solidFill>
                <a:latin typeface="Arial Black" panose="020B0A04020102020204" pitchFamily="34" charset="0"/>
                <a:ea typeface="Calibri" panose="020F0502020204030204" pitchFamily="34" charset="0"/>
              </a:rPr>
              <a:t>de;</a:t>
            </a:r>
            <a:r>
              <a:rPr lang="tr-TR" sz="1100" dirty="0">
                <a:solidFill>
                  <a:srgbClr val="000000"/>
                </a:solidFill>
                <a:latin typeface="Arial Black" panose="020B0A04020102020204" pitchFamily="34" charset="0"/>
              </a:rPr>
              <a:t> </a:t>
            </a:r>
            <a:r>
              <a:rPr lang="tr-TR" sz="1100" b="1" dirty="0">
                <a:solidFill>
                  <a:srgbClr val="000000"/>
                </a:solidFill>
                <a:latin typeface="Arial Black" panose="020B0A04020102020204" pitchFamily="34" charset="0"/>
              </a:rPr>
              <a:t>Belge No: TS/16/B3/9/4</a:t>
            </a:r>
            <a:r>
              <a:rPr lang="tr-TR" sz="1100" b="1" spc="10"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“Sıfır</a:t>
            </a:r>
            <a:r>
              <a:rPr lang="tr-TR" sz="1100" b="1" spc="10"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Atık</a:t>
            </a:r>
            <a:r>
              <a:rPr lang="tr-TR" sz="1100" b="1" spc="-35"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Belgesi”</a:t>
            </a:r>
            <a:r>
              <a:rPr lang="tr-TR" sz="1100" b="1" spc="5"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almaya</a:t>
            </a:r>
            <a:r>
              <a:rPr lang="tr-TR" sz="1100" b="1" spc="-35"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hak</a:t>
            </a:r>
            <a:r>
              <a:rPr lang="tr-TR" sz="1100" b="1" spc="-30" dirty="0">
                <a:solidFill>
                  <a:srgbClr val="000000"/>
                </a:solidFill>
                <a:latin typeface="Arial Black" panose="020B0A04020102020204" pitchFamily="34" charset="0"/>
                <a:ea typeface="Calibri" panose="020F0502020204030204" pitchFamily="34" charset="0"/>
              </a:rPr>
              <a:t> </a:t>
            </a:r>
            <a:r>
              <a:rPr lang="tr-TR" sz="1100" b="1" spc="-10" dirty="0">
                <a:solidFill>
                  <a:srgbClr val="000000"/>
                </a:solidFill>
                <a:latin typeface="Arial Black" panose="020B0A04020102020204" pitchFamily="34" charset="0"/>
                <a:ea typeface="Calibri" panose="020F0502020204030204" pitchFamily="34" charset="0"/>
              </a:rPr>
              <a:t>kazanmıştır.</a:t>
            </a:r>
            <a:r>
              <a:rPr lang="tr-TR" sz="1100" b="1" dirty="0">
                <a:solidFill>
                  <a:srgbClr val="000000"/>
                </a:solidFill>
                <a:latin typeface="Arial Black" panose="020B0A04020102020204" pitchFamily="34" charset="0"/>
              </a:rPr>
              <a:t> 07/05/2021</a:t>
            </a:r>
            <a:r>
              <a:rPr lang="tr-TR" sz="1100" b="1" spc="-30"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a:t>
            </a:r>
            <a:r>
              <a:rPr lang="tr-TR" sz="1100" b="1" spc="-30" dirty="0">
                <a:solidFill>
                  <a:srgbClr val="000000"/>
                </a:solidFill>
                <a:latin typeface="Arial Black" panose="020B0A04020102020204" pitchFamily="34" charset="0"/>
                <a:ea typeface="Calibri" panose="020F0502020204030204" pitchFamily="34" charset="0"/>
              </a:rPr>
              <a:t> Tarihin </a:t>
            </a:r>
            <a:r>
              <a:rPr lang="tr-TR" sz="1100" b="1" dirty="0">
                <a:solidFill>
                  <a:srgbClr val="000000"/>
                </a:solidFill>
                <a:latin typeface="Arial Black" panose="020B0A04020102020204" pitchFamily="34" charset="0"/>
                <a:ea typeface="Calibri" panose="020F0502020204030204" pitchFamily="34" charset="0"/>
              </a:rPr>
              <a:t>de;</a:t>
            </a:r>
            <a:r>
              <a:rPr lang="tr-TR" sz="1100" dirty="0">
                <a:solidFill>
                  <a:srgbClr val="000000"/>
                </a:solidFill>
                <a:latin typeface="Arial Black" panose="020B0A04020102020204" pitchFamily="34" charset="0"/>
              </a:rPr>
              <a:t> </a:t>
            </a:r>
            <a:r>
              <a:rPr lang="tr-TR" sz="1100" b="1" dirty="0">
                <a:solidFill>
                  <a:srgbClr val="000000"/>
                </a:solidFill>
                <a:latin typeface="Arial Black" panose="020B0A04020102020204" pitchFamily="34" charset="0"/>
              </a:rPr>
              <a:t>Belge No: TS/16/B3/9/4</a:t>
            </a:r>
            <a:r>
              <a:rPr lang="tr-TR" sz="1100" b="1" spc="10"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“Sıfır</a:t>
            </a:r>
            <a:r>
              <a:rPr lang="tr-TR" sz="1100" b="1" spc="10"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Atık</a:t>
            </a:r>
            <a:r>
              <a:rPr lang="tr-TR" sz="1100" b="1" spc="-35"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Belgesi”</a:t>
            </a:r>
            <a:r>
              <a:rPr lang="tr-TR" sz="1100" b="1" spc="5"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almaya</a:t>
            </a:r>
            <a:r>
              <a:rPr lang="tr-TR" sz="1100" b="1" spc="-35" dirty="0">
                <a:solidFill>
                  <a:srgbClr val="000000"/>
                </a:solidFill>
                <a:latin typeface="Arial Black" panose="020B0A04020102020204" pitchFamily="34" charset="0"/>
                <a:ea typeface="Calibri" panose="020F0502020204030204" pitchFamily="34" charset="0"/>
              </a:rPr>
              <a:t> </a:t>
            </a:r>
            <a:r>
              <a:rPr lang="tr-TR" sz="1100" b="1" dirty="0">
                <a:solidFill>
                  <a:srgbClr val="000000"/>
                </a:solidFill>
                <a:latin typeface="Arial Black" panose="020B0A04020102020204" pitchFamily="34" charset="0"/>
                <a:ea typeface="Calibri" panose="020F0502020204030204" pitchFamily="34" charset="0"/>
              </a:rPr>
              <a:t>hak</a:t>
            </a:r>
            <a:r>
              <a:rPr lang="tr-TR" sz="1100" b="1" spc="-30" dirty="0">
                <a:solidFill>
                  <a:srgbClr val="000000"/>
                </a:solidFill>
                <a:latin typeface="Arial Black" panose="020B0A04020102020204" pitchFamily="34" charset="0"/>
                <a:ea typeface="Calibri" panose="020F0502020204030204" pitchFamily="34" charset="0"/>
              </a:rPr>
              <a:t> </a:t>
            </a:r>
            <a:r>
              <a:rPr lang="tr-TR" sz="1100" b="1" spc="-10" dirty="0">
                <a:solidFill>
                  <a:srgbClr val="000000"/>
                </a:solidFill>
                <a:latin typeface="Arial Black" panose="020B0A04020102020204" pitchFamily="34" charset="0"/>
                <a:ea typeface="Calibri" panose="020F0502020204030204" pitchFamily="34" charset="0"/>
              </a:rPr>
              <a:t>kazanmıştır.</a:t>
            </a:r>
            <a:endParaRPr lang="tr-TR" sz="1100" b="1" dirty="0">
              <a:solidFill>
                <a:srgbClr val="000000"/>
              </a:solidFill>
              <a:latin typeface="Arial Black" panose="020B0A04020102020204" pitchFamily="34" charset="0"/>
              <a:ea typeface="Calibri" panose="020F0502020204030204" pitchFamily="34" charset="0"/>
            </a:endParaRPr>
          </a:p>
          <a:p>
            <a:pPr marL="100965"/>
            <a:endParaRPr lang="tr-TR" sz="1400" b="1" dirty="0">
              <a:latin typeface="Arial Black" panose="020B0A04020102020204" pitchFamily="34" charset="0"/>
            </a:endParaRPr>
          </a:p>
        </p:txBody>
      </p:sp>
      <p:pic>
        <p:nvPicPr>
          <p:cNvPr id="4" name="Resim 3">
            <a:extLst>
              <a:ext uri="{FF2B5EF4-FFF2-40B4-BE49-F238E27FC236}">
                <a16:creationId xmlns:a16="http://schemas.microsoft.com/office/drawing/2014/main" id="{AB55F661-AAF5-487A-9E01-947FB8D96DE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57008" y="5157192"/>
            <a:ext cx="2751720" cy="1245015"/>
          </a:xfrm>
          <a:prstGeom prst="rect">
            <a:avLst/>
          </a:prstGeom>
        </p:spPr>
      </p:pic>
    </p:spTree>
    <p:extLst>
      <p:ext uri="{BB962C8B-B14F-4D97-AF65-F5344CB8AC3E}">
        <p14:creationId xmlns:p14="http://schemas.microsoft.com/office/powerpoint/2010/main" val="42285794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xfrm>
            <a:off x="3627979" y="5985088"/>
            <a:ext cx="4608512" cy="1296144"/>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endParaRPr lang="tr-TR" dirty="0">
              <a:solidFill>
                <a:schemeClr val="tx1"/>
              </a:solidFill>
              <a:latin typeface="Arial Black" panose="020B0A04020102020204" pitchFamily="34" charset="0"/>
            </a:endParaRPr>
          </a:p>
          <a:p>
            <a:endParaRPr lang="en-US" dirty="0"/>
          </a:p>
        </p:txBody>
      </p:sp>
      <p:sp>
        <p:nvSpPr>
          <p:cNvPr id="4" name="Dikdörtgen 3"/>
          <p:cNvSpPr/>
          <p:nvPr/>
        </p:nvSpPr>
        <p:spPr>
          <a:xfrm>
            <a:off x="2339752" y="562029"/>
            <a:ext cx="6534472" cy="461665"/>
          </a:xfrm>
          <a:prstGeom prst="rect">
            <a:avLst/>
          </a:prstGeom>
        </p:spPr>
        <p:txBody>
          <a:bodyPr wrap="square">
            <a:spAutoFit/>
          </a:bodyPr>
          <a:lstStyle/>
          <a:p>
            <a:r>
              <a:rPr lang="tr-TR" b="1" dirty="0">
                <a:solidFill>
                  <a:srgbClr val="000000"/>
                </a:solidFill>
                <a:latin typeface="Arial Black" panose="020B0A04020102020204" pitchFamily="34" charset="0"/>
              </a:rPr>
              <a:t> </a:t>
            </a:r>
            <a:endParaRPr lang="tr-TR" dirty="0"/>
          </a:p>
        </p:txBody>
      </p:sp>
      <p:sp>
        <p:nvSpPr>
          <p:cNvPr id="2" name="Dikdörtgen 1"/>
          <p:cNvSpPr/>
          <p:nvPr/>
        </p:nvSpPr>
        <p:spPr>
          <a:xfrm>
            <a:off x="2483768" y="1700808"/>
            <a:ext cx="6390456" cy="400110"/>
          </a:xfrm>
          <a:prstGeom prst="rect">
            <a:avLst/>
          </a:prstGeom>
        </p:spPr>
        <p:txBody>
          <a:bodyPr wrap="square">
            <a:spAutoFit/>
          </a:bodyPr>
          <a:lstStyle/>
          <a:p>
            <a:r>
              <a:rPr lang="tr-TR" sz="2000" b="1" dirty="0">
                <a:latin typeface="Arial Black" panose="020B0A04020102020204" pitchFamily="34" charset="0"/>
              </a:rPr>
              <a:t>.</a:t>
            </a:r>
          </a:p>
        </p:txBody>
      </p:sp>
      <p:pic>
        <p:nvPicPr>
          <p:cNvPr id="5" name="Resim 4">
            <a:extLst>
              <a:ext uri="{FF2B5EF4-FFF2-40B4-BE49-F238E27FC236}">
                <a16:creationId xmlns:a16="http://schemas.microsoft.com/office/drawing/2014/main" id="{05927C60-5127-4A84-B75D-35EDBA3A3D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Resim 7">
            <a:extLst>
              <a:ext uri="{FF2B5EF4-FFF2-40B4-BE49-F238E27FC236}">
                <a16:creationId xmlns:a16="http://schemas.microsoft.com/office/drawing/2014/main" id="{48B602C1-6BAB-4BFD-86B9-419A31E1EF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64088" y="4055589"/>
            <a:ext cx="3268492" cy="3140968"/>
          </a:xfrm>
          <a:prstGeom prst="rect">
            <a:avLst/>
          </a:prstGeom>
        </p:spPr>
      </p:pic>
    </p:spTree>
    <p:extLst>
      <p:ext uri="{BB962C8B-B14F-4D97-AF65-F5344CB8AC3E}">
        <p14:creationId xmlns:p14="http://schemas.microsoft.com/office/powerpoint/2010/main" val="30941498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43CE8A97-3DC4-4315-B17F-70A362F2F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 y="0"/>
            <a:ext cx="3491984" cy="6858000"/>
          </a:xfrm>
          <a:prstGeom prst="rect">
            <a:avLst/>
          </a:prstGeom>
        </p:spPr>
      </p:pic>
      <p:sp>
        <p:nvSpPr>
          <p:cNvPr id="5" name="Dikdörtgen 4">
            <a:extLst>
              <a:ext uri="{FF2B5EF4-FFF2-40B4-BE49-F238E27FC236}">
                <a16:creationId xmlns:a16="http://schemas.microsoft.com/office/drawing/2014/main" id="{B8CA527C-1FB6-49D0-AC76-C24FB8421C0D}"/>
              </a:ext>
            </a:extLst>
          </p:cNvPr>
          <p:cNvSpPr/>
          <p:nvPr/>
        </p:nvSpPr>
        <p:spPr>
          <a:xfrm>
            <a:off x="3491880" y="620688"/>
            <a:ext cx="6264696" cy="276999"/>
          </a:xfrm>
          <a:prstGeom prst="rect">
            <a:avLst/>
          </a:prstGeom>
        </p:spPr>
        <p:txBody>
          <a:bodyPr wrap="square">
            <a:spAutoFit/>
          </a:bodyPr>
          <a:lstStyle/>
          <a:p>
            <a:pPr marL="450215"/>
            <a:r>
              <a:rPr lang="tr-TR" sz="1200" dirty="0">
                <a:solidFill>
                  <a:srgbClr val="000000"/>
                </a:solidFill>
                <a:latin typeface="Arial Black" panose="020B0A04020102020204" pitchFamily="34" charset="0"/>
              </a:rPr>
              <a:t> </a:t>
            </a:r>
            <a:endParaRPr lang="tr-TR" sz="1400" b="1" dirty="0">
              <a:latin typeface="Arial Black" panose="020B0A04020102020204" pitchFamily="34" charset="0"/>
            </a:endParaRPr>
          </a:p>
        </p:txBody>
      </p:sp>
      <p:sp>
        <p:nvSpPr>
          <p:cNvPr id="2" name="Dikdörtgen 1">
            <a:extLst>
              <a:ext uri="{FF2B5EF4-FFF2-40B4-BE49-F238E27FC236}">
                <a16:creationId xmlns:a16="http://schemas.microsoft.com/office/drawing/2014/main" id="{9AB1C14C-8B1F-4233-9B98-54A3FAE16728}"/>
              </a:ext>
            </a:extLst>
          </p:cNvPr>
          <p:cNvSpPr/>
          <p:nvPr/>
        </p:nvSpPr>
        <p:spPr>
          <a:xfrm>
            <a:off x="3923928" y="548680"/>
            <a:ext cx="4572000" cy="5262979"/>
          </a:xfrm>
          <a:prstGeom prst="rect">
            <a:avLst/>
          </a:prstGeom>
        </p:spPr>
        <p:txBody>
          <a:bodyPr>
            <a:spAutoFit/>
          </a:bodyPr>
          <a:lstStyle/>
          <a:p>
            <a:pPr marL="100965"/>
            <a:r>
              <a:rPr lang="tr-TR" sz="1200" cap="all" dirty="0">
                <a:solidFill>
                  <a:srgbClr val="000000"/>
                </a:solidFill>
                <a:latin typeface="Arial Black" panose="020B0A04020102020204" pitchFamily="34" charset="0"/>
              </a:rPr>
              <a:t>OLİMARİN OTEL</a:t>
            </a:r>
          </a:p>
          <a:p>
            <a:pPr marL="100965"/>
            <a:endParaRPr lang="tr-TR" sz="1200" cap="all" dirty="0">
              <a:solidFill>
                <a:srgbClr val="000000"/>
              </a:solidFill>
              <a:latin typeface="Arial Black" panose="020B0A04020102020204" pitchFamily="34" charset="0"/>
            </a:endParaRPr>
          </a:p>
          <a:p>
            <a:pPr marL="100965"/>
            <a:endParaRPr lang="tr-TR" sz="1200" cap="all" dirty="0">
              <a:solidFill>
                <a:srgbClr val="000000"/>
              </a:solidFill>
              <a:latin typeface="Arial Black" panose="020B0A04020102020204" pitchFamily="34" charset="0"/>
            </a:endParaRPr>
          </a:p>
          <a:p>
            <a:r>
              <a:rPr lang="tr-TR" sz="1200" b="1" dirty="0" err="1">
                <a:solidFill>
                  <a:schemeClr val="bg1"/>
                </a:solidFill>
              </a:rPr>
              <a:t>Tirilyenin</a:t>
            </a:r>
            <a:r>
              <a:rPr lang="tr-TR" sz="1200" b="1" dirty="0">
                <a:solidFill>
                  <a:schemeClr val="bg1"/>
                </a:solidFill>
              </a:rPr>
              <a:t> geleneksel mimarisine uygun olarak tasarlanarak inşa edilen </a:t>
            </a:r>
            <a:r>
              <a:rPr lang="tr-TR" sz="1200" b="1" dirty="0" err="1">
                <a:solidFill>
                  <a:schemeClr val="bg1"/>
                </a:solidFill>
              </a:rPr>
              <a:t>Olimarin</a:t>
            </a:r>
            <a:r>
              <a:rPr lang="tr-TR" sz="1200" b="1" dirty="0">
                <a:solidFill>
                  <a:schemeClr val="bg1"/>
                </a:solidFill>
              </a:rPr>
              <a:t> Otel, dinginliği ile ruhunuzu arındıracak.</a:t>
            </a:r>
          </a:p>
          <a:p>
            <a:r>
              <a:rPr lang="tr-TR" sz="1200" b="1" dirty="0">
                <a:solidFill>
                  <a:schemeClr val="bg1"/>
                </a:solidFill>
              </a:rPr>
              <a:t>Otelimizin dekorasyonunda, misafirlerimizin beklentisi düşünülerek dinamikliğin ve dinginliğin temsilcisi olan renk tonları kullanılmıştır. Aydınlık ve bol ışık alan odalarımız, konaklama konforuna uygun döşenmiştir. </a:t>
            </a:r>
          </a:p>
          <a:p>
            <a:r>
              <a:rPr lang="tr-TR" sz="1200" b="1" dirty="0">
                <a:solidFill>
                  <a:schemeClr val="bg1"/>
                </a:solidFill>
              </a:rPr>
              <a:t>Odalarımız, zarif bir yatak odasının huzurunu, konforla birleştiriyor.</a:t>
            </a:r>
          </a:p>
          <a:p>
            <a:r>
              <a:rPr lang="tr-TR" sz="1200" b="1" dirty="0" err="1">
                <a:solidFill>
                  <a:schemeClr val="bg1"/>
                </a:solidFill>
              </a:rPr>
              <a:t>Deniz,antik</a:t>
            </a:r>
            <a:r>
              <a:rPr lang="tr-TR" sz="1200" b="1" dirty="0">
                <a:solidFill>
                  <a:schemeClr val="bg1"/>
                </a:solidFill>
              </a:rPr>
              <a:t> yürüyüş yolları ve tarihsel dokulu </a:t>
            </a:r>
            <a:r>
              <a:rPr lang="tr-TR" sz="1200" b="1" dirty="0" err="1">
                <a:solidFill>
                  <a:schemeClr val="bg1"/>
                </a:solidFill>
              </a:rPr>
              <a:t>sokakakları</a:t>
            </a:r>
            <a:r>
              <a:rPr lang="tr-TR" sz="1200" b="1" dirty="0">
                <a:solidFill>
                  <a:schemeClr val="bg1"/>
                </a:solidFill>
              </a:rPr>
              <a:t> ile "</a:t>
            </a:r>
            <a:r>
              <a:rPr lang="tr-TR" sz="1200" b="1" dirty="0" err="1">
                <a:solidFill>
                  <a:schemeClr val="bg1"/>
                </a:solidFill>
              </a:rPr>
              <a:t>slow</a:t>
            </a:r>
            <a:r>
              <a:rPr lang="tr-TR" sz="1200" b="1" dirty="0">
                <a:solidFill>
                  <a:schemeClr val="bg1"/>
                </a:solidFill>
              </a:rPr>
              <a:t> </a:t>
            </a:r>
            <a:r>
              <a:rPr lang="tr-TR" sz="1200" b="1" dirty="0" err="1">
                <a:solidFill>
                  <a:schemeClr val="bg1"/>
                </a:solidFill>
              </a:rPr>
              <a:t>living</a:t>
            </a:r>
            <a:r>
              <a:rPr lang="tr-TR" sz="1200" b="1" dirty="0">
                <a:solidFill>
                  <a:schemeClr val="bg1"/>
                </a:solidFill>
              </a:rPr>
              <a:t>" zamanını </a:t>
            </a:r>
            <a:r>
              <a:rPr lang="tr-TR" sz="1200" b="1" dirty="0" err="1">
                <a:solidFill>
                  <a:schemeClr val="bg1"/>
                </a:solidFill>
              </a:rPr>
              <a:t>Tirilyede</a:t>
            </a:r>
            <a:r>
              <a:rPr lang="tr-TR" sz="1200" b="1" dirty="0">
                <a:solidFill>
                  <a:schemeClr val="bg1"/>
                </a:solidFill>
              </a:rPr>
              <a:t> bulacaksınız.</a:t>
            </a:r>
          </a:p>
          <a:p>
            <a:r>
              <a:rPr lang="tr-TR" sz="1200" b="1" dirty="0">
                <a:solidFill>
                  <a:schemeClr val="bg1"/>
                </a:solidFill>
              </a:rPr>
              <a:t> “yavaş yaşam” </a:t>
            </a:r>
            <a:r>
              <a:rPr lang="tr-TR" sz="1200" b="1" dirty="0" err="1">
                <a:solidFill>
                  <a:schemeClr val="bg1"/>
                </a:solidFill>
              </a:rPr>
              <a:t>slow</a:t>
            </a:r>
            <a:r>
              <a:rPr lang="tr-TR" sz="1200" b="1" dirty="0">
                <a:solidFill>
                  <a:schemeClr val="bg1"/>
                </a:solidFill>
              </a:rPr>
              <a:t> </a:t>
            </a:r>
            <a:r>
              <a:rPr lang="tr-TR" sz="1200" b="1" dirty="0" err="1">
                <a:solidFill>
                  <a:schemeClr val="bg1"/>
                </a:solidFill>
              </a:rPr>
              <a:t>living</a:t>
            </a:r>
            <a:r>
              <a:rPr lang="tr-TR" sz="1200" b="1" dirty="0">
                <a:solidFill>
                  <a:schemeClr val="bg1"/>
                </a:solidFill>
              </a:rPr>
              <a:t> akımının </a:t>
            </a:r>
            <a:r>
              <a:rPr lang="tr-TR" sz="1200" b="1" dirty="0" err="1">
                <a:solidFill>
                  <a:schemeClr val="bg1"/>
                </a:solidFill>
              </a:rPr>
              <a:t>iddalı</a:t>
            </a:r>
            <a:r>
              <a:rPr lang="tr-TR" sz="1200" b="1" dirty="0">
                <a:solidFill>
                  <a:schemeClr val="bg1"/>
                </a:solidFill>
              </a:rPr>
              <a:t> mekanı olan bu şirin ilçede bir eviniz var artık...</a:t>
            </a:r>
          </a:p>
          <a:p>
            <a:r>
              <a:rPr lang="tr-TR" sz="1200" b="1" dirty="0">
                <a:solidFill>
                  <a:schemeClr val="bg1"/>
                </a:solidFill>
              </a:rPr>
              <a:t>Mimari özgünlüğü ile denize sıfır konumunda inşa edilen ve yeni açılan OLİMARİN OTEL, dinlendirici, kaliteli konaklama yapmak isteyen misafirler için hizmetinizde.</a:t>
            </a:r>
          </a:p>
          <a:p>
            <a:endParaRPr lang="tr-TR" sz="1200" b="1" dirty="0">
              <a:solidFill>
                <a:schemeClr val="bg1"/>
              </a:solidFill>
            </a:endParaRPr>
          </a:p>
          <a:p>
            <a:r>
              <a:rPr lang="tr-TR" sz="1200" b="1" dirty="0">
                <a:solidFill>
                  <a:schemeClr val="bg1"/>
                </a:solidFill>
              </a:rPr>
              <a:t>Sahip olduğu deneyimle günümüzün modern ve çağdaş hizmet anlayışını tarih kokan atmosferiyle birleştirip, hem iş hem de eğlence amaçlı seyahat eden ve şehirde konaklamaları boyunca en iyisini arayan zevk ve stil sahibi misafirler için,</a:t>
            </a:r>
          </a:p>
          <a:p>
            <a:br>
              <a:rPr lang="tr-TR" sz="1200" b="1" dirty="0">
                <a:solidFill>
                  <a:schemeClr val="bg1"/>
                </a:solidFill>
              </a:rPr>
            </a:br>
            <a:r>
              <a:rPr lang="tr-TR" sz="1200" b="1" dirty="0" err="1">
                <a:solidFill>
                  <a:schemeClr val="bg1"/>
                </a:solidFill>
              </a:rPr>
              <a:t>Olimarin</a:t>
            </a:r>
            <a:r>
              <a:rPr lang="tr-TR" sz="1200" b="1" dirty="0">
                <a:solidFill>
                  <a:schemeClr val="bg1"/>
                </a:solidFill>
              </a:rPr>
              <a:t> Otel, 7 odasıyla geçmişin ipuçlarını yakalamak isteyenler için karakteristik güzel bir seçim.</a:t>
            </a:r>
          </a:p>
        </p:txBody>
      </p:sp>
      <p:pic>
        <p:nvPicPr>
          <p:cNvPr id="6" name="Resim 5">
            <a:extLst>
              <a:ext uri="{FF2B5EF4-FFF2-40B4-BE49-F238E27FC236}">
                <a16:creationId xmlns:a16="http://schemas.microsoft.com/office/drawing/2014/main" id="{2459DCCE-EEC3-4019-8107-40040C44376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47012" y="4241175"/>
            <a:ext cx="3268492" cy="3140968"/>
          </a:xfrm>
          <a:prstGeom prst="rect">
            <a:avLst/>
          </a:prstGeom>
        </p:spPr>
      </p:pic>
    </p:spTree>
    <p:extLst>
      <p:ext uri="{BB962C8B-B14F-4D97-AF65-F5344CB8AC3E}">
        <p14:creationId xmlns:p14="http://schemas.microsoft.com/office/powerpoint/2010/main" val="651999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xfrm>
            <a:off x="3779912" y="2924944"/>
            <a:ext cx="4608512" cy="1296144"/>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endParaRPr lang="tr-TR" dirty="0">
              <a:solidFill>
                <a:schemeClr val="tx1"/>
              </a:solidFill>
              <a:latin typeface="Arial Black" panose="020B0A04020102020204" pitchFamily="34" charset="0"/>
            </a:endParaRPr>
          </a:p>
          <a:p>
            <a:endParaRPr lang="en-US" dirty="0"/>
          </a:p>
        </p:txBody>
      </p:sp>
      <p:graphicFrame>
        <p:nvGraphicFramePr>
          <p:cNvPr id="8" name="Diyagram 7"/>
          <p:cNvGraphicFramePr/>
          <p:nvPr>
            <p:extLst>
              <p:ext uri="{D42A27DB-BD31-4B8C-83A1-F6EECF244321}">
                <p14:modId xmlns:p14="http://schemas.microsoft.com/office/powerpoint/2010/main" val="2866114453"/>
              </p:ext>
            </p:extLst>
          </p:nvPr>
        </p:nvGraphicFramePr>
        <p:xfrm>
          <a:off x="2699792" y="1628800"/>
          <a:ext cx="4608511" cy="424847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Dikdörtgen 3"/>
          <p:cNvSpPr/>
          <p:nvPr/>
        </p:nvSpPr>
        <p:spPr>
          <a:xfrm>
            <a:off x="2123728" y="476672"/>
            <a:ext cx="5976664" cy="369332"/>
          </a:xfrm>
          <a:prstGeom prst="rect">
            <a:avLst/>
          </a:prstGeom>
        </p:spPr>
        <p:txBody>
          <a:bodyPr wrap="square">
            <a:spAutoFit/>
          </a:bodyPr>
          <a:lstStyle/>
          <a:p>
            <a:pPr algn="ctr"/>
            <a:r>
              <a:rPr lang="tr-TR" b="1" dirty="0">
                <a:solidFill>
                  <a:srgbClr val="000000"/>
                </a:solidFill>
                <a:latin typeface="Arial Black" panose="020B0A04020102020204" pitchFamily="34" charset="0"/>
              </a:rPr>
              <a:t>OLİMARİN OTEL</a:t>
            </a:r>
            <a:endParaRPr lang="tr-TR" dirty="0"/>
          </a:p>
        </p:txBody>
      </p:sp>
      <p:pic>
        <p:nvPicPr>
          <p:cNvPr id="12" name="Resim 11">
            <a:extLst>
              <a:ext uri="{FF2B5EF4-FFF2-40B4-BE49-F238E27FC236}">
                <a16:creationId xmlns:a16="http://schemas.microsoft.com/office/drawing/2014/main" id="{BB3BD60E-6D13-4866-8633-4C919C90D99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52536" y="1196752"/>
            <a:ext cx="3268492" cy="3140968"/>
          </a:xfrm>
          <a:prstGeom prst="rect">
            <a:avLst/>
          </a:prstGeom>
        </p:spPr>
      </p:pic>
    </p:spTree>
  </p:cSld>
  <p:clrMapOvr>
    <a:overrideClrMapping bg1="dk1" tx1="lt1" bg2="dk2" tx2="lt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xfrm>
            <a:off x="3627979" y="5985088"/>
            <a:ext cx="4608512" cy="1296144"/>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endParaRPr lang="tr-TR" dirty="0">
              <a:solidFill>
                <a:schemeClr val="tx1"/>
              </a:solidFill>
              <a:latin typeface="Arial Black" panose="020B0A04020102020204" pitchFamily="34" charset="0"/>
            </a:endParaRPr>
          </a:p>
          <a:p>
            <a:endParaRPr lang="en-US" dirty="0"/>
          </a:p>
        </p:txBody>
      </p:sp>
      <p:sp>
        <p:nvSpPr>
          <p:cNvPr id="4" name="Dikdörtgen 3"/>
          <p:cNvSpPr/>
          <p:nvPr/>
        </p:nvSpPr>
        <p:spPr>
          <a:xfrm>
            <a:off x="2339752" y="562029"/>
            <a:ext cx="6534472" cy="461665"/>
          </a:xfrm>
          <a:prstGeom prst="rect">
            <a:avLst/>
          </a:prstGeom>
        </p:spPr>
        <p:txBody>
          <a:bodyPr wrap="square">
            <a:spAutoFit/>
          </a:bodyPr>
          <a:lstStyle/>
          <a:p>
            <a:r>
              <a:rPr lang="tr-TR" b="1" dirty="0">
                <a:solidFill>
                  <a:srgbClr val="000000"/>
                </a:solidFill>
                <a:latin typeface="Arial Black" panose="020B0A04020102020204" pitchFamily="34" charset="0"/>
              </a:rPr>
              <a:t> </a:t>
            </a:r>
            <a:endParaRPr lang="tr-TR" dirty="0"/>
          </a:p>
        </p:txBody>
      </p:sp>
      <p:sp>
        <p:nvSpPr>
          <p:cNvPr id="2" name="Dikdörtgen 1"/>
          <p:cNvSpPr/>
          <p:nvPr/>
        </p:nvSpPr>
        <p:spPr>
          <a:xfrm>
            <a:off x="2483768" y="1700808"/>
            <a:ext cx="6390456" cy="400110"/>
          </a:xfrm>
          <a:prstGeom prst="rect">
            <a:avLst/>
          </a:prstGeom>
        </p:spPr>
        <p:txBody>
          <a:bodyPr wrap="square">
            <a:spAutoFit/>
          </a:bodyPr>
          <a:lstStyle/>
          <a:p>
            <a:r>
              <a:rPr lang="tr-TR" sz="2000" b="1" dirty="0">
                <a:latin typeface="Arial Black" panose="020B0A04020102020204" pitchFamily="34" charset="0"/>
              </a:rPr>
              <a:t>.</a:t>
            </a:r>
          </a:p>
        </p:txBody>
      </p:sp>
      <p:pic>
        <p:nvPicPr>
          <p:cNvPr id="5" name="Resim 4">
            <a:extLst>
              <a:ext uri="{FF2B5EF4-FFF2-40B4-BE49-F238E27FC236}">
                <a16:creationId xmlns:a16="http://schemas.microsoft.com/office/drawing/2014/main" id="{08472648-78BA-4F3B-B976-0796BFEE08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pic>
        <p:nvPicPr>
          <p:cNvPr id="8" name="Resim 7">
            <a:extLst>
              <a:ext uri="{FF2B5EF4-FFF2-40B4-BE49-F238E27FC236}">
                <a16:creationId xmlns:a16="http://schemas.microsoft.com/office/drawing/2014/main" id="{B8048919-1FBA-4DCC-8AEF-16634A911EC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72555" y="4279061"/>
            <a:ext cx="3268492" cy="3140968"/>
          </a:xfrm>
          <a:prstGeom prst="rect">
            <a:avLst/>
          </a:prstGeom>
        </p:spPr>
      </p:pic>
    </p:spTree>
    <p:extLst>
      <p:ext uri="{BB962C8B-B14F-4D97-AF65-F5344CB8AC3E}">
        <p14:creationId xmlns:p14="http://schemas.microsoft.com/office/powerpoint/2010/main" val="35712935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43CE8A97-3DC4-4315-B17F-70A362F2F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 y="0"/>
            <a:ext cx="3491984" cy="6858000"/>
          </a:xfrm>
          <a:prstGeom prst="rect">
            <a:avLst/>
          </a:prstGeom>
        </p:spPr>
      </p:pic>
      <p:sp>
        <p:nvSpPr>
          <p:cNvPr id="5" name="Dikdörtgen 4">
            <a:extLst>
              <a:ext uri="{FF2B5EF4-FFF2-40B4-BE49-F238E27FC236}">
                <a16:creationId xmlns:a16="http://schemas.microsoft.com/office/drawing/2014/main" id="{B8CA527C-1FB6-49D0-AC76-C24FB8421C0D}"/>
              </a:ext>
            </a:extLst>
          </p:cNvPr>
          <p:cNvSpPr/>
          <p:nvPr/>
        </p:nvSpPr>
        <p:spPr>
          <a:xfrm>
            <a:off x="3491880" y="620688"/>
            <a:ext cx="6264696" cy="276999"/>
          </a:xfrm>
          <a:prstGeom prst="rect">
            <a:avLst/>
          </a:prstGeom>
        </p:spPr>
        <p:txBody>
          <a:bodyPr wrap="square">
            <a:spAutoFit/>
          </a:bodyPr>
          <a:lstStyle/>
          <a:p>
            <a:pPr marL="450215"/>
            <a:r>
              <a:rPr lang="tr-TR" sz="1200" dirty="0">
                <a:solidFill>
                  <a:srgbClr val="000000"/>
                </a:solidFill>
                <a:latin typeface="Arial Black" panose="020B0A04020102020204" pitchFamily="34" charset="0"/>
              </a:rPr>
              <a:t> </a:t>
            </a:r>
            <a:endParaRPr lang="tr-TR" sz="1400" b="1" dirty="0">
              <a:latin typeface="Arial Black" panose="020B0A04020102020204" pitchFamily="34" charset="0"/>
            </a:endParaRPr>
          </a:p>
        </p:txBody>
      </p:sp>
      <p:sp>
        <p:nvSpPr>
          <p:cNvPr id="2" name="Dikdörtgen 1">
            <a:extLst>
              <a:ext uri="{FF2B5EF4-FFF2-40B4-BE49-F238E27FC236}">
                <a16:creationId xmlns:a16="http://schemas.microsoft.com/office/drawing/2014/main" id="{9AB1C14C-8B1F-4233-9B98-54A3FAE16728}"/>
              </a:ext>
            </a:extLst>
          </p:cNvPr>
          <p:cNvSpPr/>
          <p:nvPr/>
        </p:nvSpPr>
        <p:spPr>
          <a:xfrm>
            <a:off x="4067944" y="1844824"/>
            <a:ext cx="4572000" cy="2123658"/>
          </a:xfrm>
          <a:prstGeom prst="rect">
            <a:avLst/>
          </a:prstGeom>
        </p:spPr>
        <p:txBody>
          <a:bodyPr>
            <a:spAutoFit/>
          </a:bodyPr>
          <a:lstStyle/>
          <a:p>
            <a:pPr marL="100965"/>
            <a:endParaRPr lang="tr-TR" sz="1200" cap="all" dirty="0">
              <a:solidFill>
                <a:srgbClr val="000000"/>
              </a:solidFill>
              <a:latin typeface="Arial Black" panose="020B0A04020102020204" pitchFamily="34" charset="0"/>
            </a:endParaRPr>
          </a:p>
          <a:p>
            <a:pPr marL="100965"/>
            <a:endParaRPr lang="tr-TR" sz="1200" cap="all" dirty="0">
              <a:solidFill>
                <a:srgbClr val="000000"/>
              </a:solidFill>
              <a:latin typeface="Arial Black" panose="020B0A04020102020204" pitchFamily="34" charset="0"/>
            </a:endParaRPr>
          </a:p>
          <a:p>
            <a:pPr marL="100965"/>
            <a:endParaRPr lang="tr-TR" sz="1200" cap="all" dirty="0">
              <a:solidFill>
                <a:srgbClr val="000000"/>
              </a:solidFill>
              <a:latin typeface="Arial Black" panose="020B0A04020102020204" pitchFamily="34" charset="0"/>
            </a:endParaRPr>
          </a:p>
          <a:p>
            <a:r>
              <a:rPr lang="tr-TR" sz="1200" b="1" dirty="0">
                <a:solidFill>
                  <a:schemeClr val="bg1"/>
                </a:solidFill>
              </a:rPr>
              <a:t>Her odamızda klima, TV, Uydu kanalları, Buzdolabı standart olarak sunulur.</a:t>
            </a:r>
            <a:br>
              <a:rPr lang="tr-TR" sz="1200" b="1" dirty="0">
                <a:solidFill>
                  <a:schemeClr val="bg1"/>
                </a:solidFill>
              </a:rPr>
            </a:br>
            <a:r>
              <a:rPr lang="tr-TR" sz="1200" b="1" dirty="0">
                <a:solidFill>
                  <a:schemeClr val="bg1"/>
                </a:solidFill>
              </a:rPr>
              <a:t>Tertemiz, aydınlık ve şık odalarımızın banyolarında saç kurutma makinası ve 24 saat sıcak su bulunmaktadır.</a:t>
            </a:r>
            <a:br>
              <a:rPr lang="tr-TR" sz="1200" b="1" dirty="0">
                <a:solidFill>
                  <a:schemeClr val="bg1"/>
                </a:solidFill>
              </a:rPr>
            </a:br>
            <a:r>
              <a:rPr lang="tr-TR" sz="1200" b="1" dirty="0">
                <a:solidFill>
                  <a:schemeClr val="bg1"/>
                </a:solidFill>
              </a:rPr>
              <a:t>Otelimizin denize bakan cephesinde bulunan kafeteryamızda, günün yorgunluğunu atabilir, lezzetli içecekler ile </a:t>
            </a:r>
            <a:r>
              <a:rPr lang="tr-TR" sz="1200" b="1" dirty="0" err="1">
                <a:solidFill>
                  <a:schemeClr val="bg1"/>
                </a:solidFill>
              </a:rPr>
              <a:t>Tirilye</a:t>
            </a:r>
            <a:r>
              <a:rPr lang="tr-TR" sz="1200" b="1" dirty="0">
                <a:solidFill>
                  <a:schemeClr val="bg1"/>
                </a:solidFill>
              </a:rPr>
              <a:t> sahilinin keyfini doyasıya </a:t>
            </a:r>
            <a:r>
              <a:rPr lang="tr-TR" sz="1200" b="1" dirty="0" err="1">
                <a:solidFill>
                  <a:schemeClr val="bg1"/>
                </a:solidFill>
              </a:rPr>
              <a:t>yaşayablirsiniz</a:t>
            </a:r>
            <a:r>
              <a:rPr lang="tr-TR" sz="1200" b="1" dirty="0">
                <a:solidFill>
                  <a:schemeClr val="bg1"/>
                </a:solidFill>
              </a:rPr>
              <a:t>...</a:t>
            </a:r>
          </a:p>
        </p:txBody>
      </p:sp>
      <p:pic>
        <p:nvPicPr>
          <p:cNvPr id="6" name="Resim 5">
            <a:extLst>
              <a:ext uri="{FF2B5EF4-FFF2-40B4-BE49-F238E27FC236}">
                <a16:creationId xmlns:a16="http://schemas.microsoft.com/office/drawing/2014/main" id="{2459DCCE-EEC3-4019-8107-40040C44376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47012" y="4241175"/>
            <a:ext cx="3268492" cy="3140968"/>
          </a:xfrm>
          <a:prstGeom prst="rect">
            <a:avLst/>
          </a:prstGeom>
        </p:spPr>
      </p:pic>
    </p:spTree>
    <p:extLst>
      <p:ext uri="{BB962C8B-B14F-4D97-AF65-F5344CB8AC3E}">
        <p14:creationId xmlns:p14="http://schemas.microsoft.com/office/powerpoint/2010/main" val="3179764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43CE8A97-3DC4-4315-B17F-70A362F2F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 y="0"/>
            <a:ext cx="3491984" cy="6858000"/>
          </a:xfrm>
          <a:prstGeom prst="rect">
            <a:avLst/>
          </a:prstGeom>
        </p:spPr>
      </p:pic>
      <p:sp>
        <p:nvSpPr>
          <p:cNvPr id="5" name="Dikdörtgen 4">
            <a:extLst>
              <a:ext uri="{FF2B5EF4-FFF2-40B4-BE49-F238E27FC236}">
                <a16:creationId xmlns:a16="http://schemas.microsoft.com/office/drawing/2014/main" id="{B8CA527C-1FB6-49D0-AC76-C24FB8421C0D}"/>
              </a:ext>
            </a:extLst>
          </p:cNvPr>
          <p:cNvSpPr/>
          <p:nvPr/>
        </p:nvSpPr>
        <p:spPr>
          <a:xfrm>
            <a:off x="3491880" y="620688"/>
            <a:ext cx="6264696" cy="276999"/>
          </a:xfrm>
          <a:prstGeom prst="rect">
            <a:avLst/>
          </a:prstGeom>
        </p:spPr>
        <p:txBody>
          <a:bodyPr wrap="square">
            <a:spAutoFit/>
          </a:bodyPr>
          <a:lstStyle/>
          <a:p>
            <a:pPr marL="450215"/>
            <a:r>
              <a:rPr lang="tr-TR" sz="1200" dirty="0">
                <a:solidFill>
                  <a:srgbClr val="000000"/>
                </a:solidFill>
                <a:latin typeface="Arial Black" panose="020B0A04020102020204" pitchFamily="34" charset="0"/>
              </a:rPr>
              <a:t> </a:t>
            </a:r>
            <a:endParaRPr lang="tr-TR" sz="1400" b="1" dirty="0">
              <a:latin typeface="Arial Black" panose="020B0A04020102020204" pitchFamily="34" charset="0"/>
            </a:endParaRPr>
          </a:p>
        </p:txBody>
      </p:sp>
      <p:sp>
        <p:nvSpPr>
          <p:cNvPr id="2" name="Dikdörtgen 1">
            <a:extLst>
              <a:ext uri="{FF2B5EF4-FFF2-40B4-BE49-F238E27FC236}">
                <a16:creationId xmlns:a16="http://schemas.microsoft.com/office/drawing/2014/main" id="{9AB1C14C-8B1F-4233-9B98-54A3FAE16728}"/>
              </a:ext>
            </a:extLst>
          </p:cNvPr>
          <p:cNvSpPr/>
          <p:nvPr/>
        </p:nvSpPr>
        <p:spPr>
          <a:xfrm>
            <a:off x="4139952" y="116632"/>
            <a:ext cx="4572000" cy="2620076"/>
          </a:xfrm>
          <a:prstGeom prst="rect">
            <a:avLst/>
          </a:prstGeom>
        </p:spPr>
        <p:txBody>
          <a:bodyPr>
            <a:spAutoFit/>
          </a:bodyPr>
          <a:lstStyle/>
          <a:p>
            <a:pPr marL="100965"/>
            <a:endParaRPr lang="tr-TR" sz="1200" cap="all" dirty="0">
              <a:solidFill>
                <a:srgbClr val="000000"/>
              </a:solidFill>
              <a:latin typeface="Arial Black" panose="020B0A04020102020204" pitchFamily="34" charset="0"/>
            </a:endParaRPr>
          </a:p>
          <a:p>
            <a:pPr marL="100965"/>
            <a:endParaRPr lang="tr-TR" sz="1200" cap="all" dirty="0">
              <a:solidFill>
                <a:srgbClr val="000000"/>
              </a:solidFill>
              <a:latin typeface="Arial Black" panose="020B0A04020102020204" pitchFamily="34" charset="0"/>
            </a:endParaRPr>
          </a:p>
          <a:p>
            <a:pPr marL="100965"/>
            <a:endParaRPr lang="tr-TR" sz="1200" cap="all" dirty="0">
              <a:solidFill>
                <a:srgbClr val="000000"/>
              </a:solidFill>
              <a:latin typeface="Arial Black" panose="020B0A04020102020204" pitchFamily="34" charset="0"/>
            </a:endParaRPr>
          </a:p>
          <a:p>
            <a:pPr marL="48260">
              <a:lnSpc>
                <a:spcPts val="2070"/>
              </a:lnSpc>
              <a:spcBef>
                <a:spcPts val="315"/>
              </a:spcBef>
            </a:pPr>
            <a:r>
              <a:rPr lang="tr-TR" sz="1100" b="1" dirty="0">
                <a:solidFill>
                  <a:srgbClr val="000000"/>
                </a:solidFill>
                <a:latin typeface="Arial Black" panose="020B0A04020102020204" pitchFamily="34" charset="0"/>
              </a:rPr>
              <a:t>OLİMARİN OTEL</a:t>
            </a:r>
            <a:endParaRPr lang="tr-TR" sz="1100" dirty="0">
              <a:solidFill>
                <a:srgbClr val="000000"/>
              </a:solidFill>
              <a:latin typeface="Arial Black" panose="020B0A04020102020204" pitchFamily="34" charset="0"/>
            </a:endParaRPr>
          </a:p>
          <a:p>
            <a:pPr marL="48260">
              <a:lnSpc>
                <a:spcPts val="2070"/>
              </a:lnSpc>
              <a:spcBef>
                <a:spcPts val="315"/>
              </a:spcBef>
            </a:pPr>
            <a:r>
              <a:rPr lang="tr-TR" sz="1200" b="1" dirty="0">
                <a:solidFill>
                  <a:srgbClr val="000000"/>
                </a:solidFill>
                <a:latin typeface="Arial Black" panose="020B0A04020102020204" pitchFamily="34" charset="0"/>
                <a:ea typeface="Calibri" panose="020F0502020204030204" pitchFamily="34" charset="0"/>
              </a:rPr>
              <a:t>yerel</a:t>
            </a:r>
            <a:r>
              <a:rPr lang="tr-TR" sz="1200" b="1" spc="-30" dirty="0">
                <a:solidFill>
                  <a:srgbClr val="000000"/>
                </a:solidFill>
                <a:latin typeface="Arial Black" panose="020B0A04020102020204" pitchFamily="34" charset="0"/>
                <a:ea typeface="Calibri" panose="020F0502020204030204" pitchFamily="34" charset="0"/>
              </a:rPr>
              <a:t> </a:t>
            </a:r>
            <a:r>
              <a:rPr lang="tr-TR" sz="1200" b="1" dirty="0">
                <a:solidFill>
                  <a:srgbClr val="000000"/>
                </a:solidFill>
                <a:latin typeface="Arial Black" panose="020B0A04020102020204" pitchFamily="34" charset="0"/>
                <a:ea typeface="Calibri" panose="020F0502020204030204" pitchFamily="34" charset="0"/>
              </a:rPr>
              <a:t>halkın</a:t>
            </a:r>
            <a:r>
              <a:rPr lang="tr-TR" sz="1200" b="1" spc="-5" dirty="0">
                <a:solidFill>
                  <a:srgbClr val="000000"/>
                </a:solidFill>
                <a:latin typeface="Arial Black" panose="020B0A04020102020204" pitchFamily="34" charset="0"/>
                <a:ea typeface="Calibri" panose="020F0502020204030204" pitchFamily="34" charset="0"/>
              </a:rPr>
              <a:t> </a:t>
            </a:r>
            <a:r>
              <a:rPr lang="tr-TR" sz="1200" b="1" dirty="0">
                <a:solidFill>
                  <a:srgbClr val="000000"/>
                </a:solidFill>
                <a:latin typeface="Arial Black" panose="020B0A04020102020204" pitchFamily="34" charset="0"/>
                <a:ea typeface="Calibri" panose="020F0502020204030204" pitchFamily="34" charset="0"/>
              </a:rPr>
              <a:t>istihdam</a:t>
            </a:r>
            <a:r>
              <a:rPr lang="tr-TR" sz="1200" b="1" spc="-20" dirty="0">
                <a:solidFill>
                  <a:srgbClr val="000000"/>
                </a:solidFill>
                <a:latin typeface="Arial Black" panose="020B0A04020102020204" pitchFamily="34" charset="0"/>
                <a:ea typeface="Calibri" panose="020F0502020204030204" pitchFamily="34" charset="0"/>
              </a:rPr>
              <a:t> </a:t>
            </a:r>
            <a:r>
              <a:rPr lang="tr-TR" sz="1200" b="1" dirty="0">
                <a:solidFill>
                  <a:srgbClr val="000000"/>
                </a:solidFill>
                <a:latin typeface="Arial Black" panose="020B0A04020102020204" pitchFamily="34" charset="0"/>
                <a:ea typeface="Calibri" panose="020F0502020204030204" pitchFamily="34" charset="0"/>
              </a:rPr>
              <a:t>edilmesine</a:t>
            </a:r>
            <a:r>
              <a:rPr lang="tr-TR" sz="1200" b="1" spc="40" dirty="0">
                <a:solidFill>
                  <a:srgbClr val="000000"/>
                </a:solidFill>
                <a:latin typeface="Arial Black" panose="020B0A04020102020204" pitchFamily="34" charset="0"/>
                <a:ea typeface="Calibri" panose="020F0502020204030204" pitchFamily="34" charset="0"/>
              </a:rPr>
              <a:t> </a:t>
            </a:r>
            <a:r>
              <a:rPr lang="tr-TR" sz="1200" b="1" spc="-10" dirty="0">
                <a:solidFill>
                  <a:srgbClr val="000000"/>
                </a:solidFill>
                <a:latin typeface="Arial Black" panose="020B0A04020102020204" pitchFamily="34" charset="0"/>
                <a:ea typeface="Calibri" panose="020F0502020204030204" pitchFamily="34" charset="0"/>
              </a:rPr>
              <a:t>öncelik</a:t>
            </a:r>
            <a:endParaRPr lang="tr-TR" sz="1200" b="1" dirty="0">
              <a:solidFill>
                <a:srgbClr val="000000"/>
              </a:solidFill>
              <a:latin typeface="Arial Black" panose="020B0A04020102020204" pitchFamily="34" charset="0"/>
              <a:ea typeface="Calibri" panose="020F0502020204030204" pitchFamily="34" charset="0"/>
            </a:endParaRPr>
          </a:p>
          <a:p>
            <a:pPr marL="48260">
              <a:lnSpc>
                <a:spcPts val="2070"/>
              </a:lnSpc>
            </a:pPr>
            <a:r>
              <a:rPr lang="tr-TR" sz="1200" b="1" dirty="0">
                <a:solidFill>
                  <a:srgbClr val="000000"/>
                </a:solidFill>
                <a:latin typeface="Arial Black" panose="020B0A04020102020204" pitchFamily="34" charset="0"/>
                <a:ea typeface="Calibri" panose="020F0502020204030204" pitchFamily="34" charset="0"/>
              </a:rPr>
              <a:t>sağlanmakta</a:t>
            </a:r>
            <a:r>
              <a:rPr lang="tr-TR" sz="1200" b="1" spc="-60" dirty="0">
                <a:solidFill>
                  <a:srgbClr val="000000"/>
                </a:solidFill>
                <a:latin typeface="Arial Black" panose="020B0A04020102020204" pitchFamily="34" charset="0"/>
                <a:ea typeface="Calibri" panose="020F0502020204030204" pitchFamily="34" charset="0"/>
              </a:rPr>
              <a:t> </a:t>
            </a:r>
            <a:r>
              <a:rPr lang="tr-TR" sz="1200" b="1" dirty="0">
                <a:solidFill>
                  <a:srgbClr val="000000"/>
                </a:solidFill>
                <a:latin typeface="Arial Black" panose="020B0A04020102020204" pitchFamily="34" charset="0"/>
                <a:ea typeface="Calibri" panose="020F0502020204030204" pitchFamily="34" charset="0"/>
              </a:rPr>
              <a:t>olup,</a:t>
            </a:r>
            <a:r>
              <a:rPr lang="tr-TR" sz="1200" b="1" spc="-35" dirty="0">
                <a:solidFill>
                  <a:srgbClr val="000000"/>
                </a:solidFill>
                <a:latin typeface="Arial Black" panose="020B0A04020102020204" pitchFamily="34" charset="0"/>
                <a:ea typeface="Calibri" panose="020F0502020204030204" pitchFamily="34" charset="0"/>
              </a:rPr>
              <a:t> </a:t>
            </a:r>
            <a:r>
              <a:rPr lang="tr-TR" sz="1200" b="1" dirty="0">
                <a:solidFill>
                  <a:srgbClr val="000000"/>
                </a:solidFill>
                <a:latin typeface="Arial Black" panose="020B0A04020102020204" pitchFamily="34" charset="0"/>
                <a:ea typeface="Calibri" panose="020F0502020204030204" pitchFamily="34" charset="0"/>
              </a:rPr>
              <a:t>güncel</a:t>
            </a:r>
            <a:r>
              <a:rPr lang="tr-TR" sz="1200" b="1" spc="-30" dirty="0">
                <a:solidFill>
                  <a:srgbClr val="000000"/>
                </a:solidFill>
                <a:latin typeface="Arial Black" panose="020B0A04020102020204" pitchFamily="34" charset="0"/>
                <a:ea typeface="Calibri" panose="020F0502020204030204" pitchFamily="34" charset="0"/>
              </a:rPr>
              <a:t> </a:t>
            </a:r>
            <a:r>
              <a:rPr lang="tr-TR" sz="1200" b="1" dirty="0">
                <a:solidFill>
                  <a:srgbClr val="000000"/>
                </a:solidFill>
                <a:latin typeface="Arial Black" panose="020B0A04020102020204" pitchFamily="34" charset="0"/>
                <a:ea typeface="Calibri" panose="020F0502020204030204" pitchFamily="34" charset="0"/>
              </a:rPr>
              <a:t>yerel</a:t>
            </a:r>
            <a:r>
              <a:rPr lang="tr-TR" sz="1200" b="1" spc="-50" dirty="0">
                <a:solidFill>
                  <a:srgbClr val="000000"/>
                </a:solidFill>
                <a:latin typeface="Arial Black" panose="020B0A04020102020204" pitchFamily="34" charset="0"/>
                <a:ea typeface="Calibri" panose="020F0502020204030204" pitchFamily="34" charset="0"/>
              </a:rPr>
              <a:t> </a:t>
            </a:r>
            <a:r>
              <a:rPr lang="tr-TR" sz="1200" b="1" dirty="0">
                <a:solidFill>
                  <a:srgbClr val="000000"/>
                </a:solidFill>
                <a:latin typeface="Arial Black" panose="020B0A04020102020204" pitchFamily="34" charset="0"/>
                <a:ea typeface="Calibri" panose="020F0502020204030204" pitchFamily="34" charset="0"/>
              </a:rPr>
              <a:t>istihdam</a:t>
            </a:r>
            <a:r>
              <a:rPr lang="tr-TR" sz="1200" b="1" spc="-25" dirty="0">
                <a:solidFill>
                  <a:srgbClr val="000000"/>
                </a:solidFill>
                <a:latin typeface="Arial Black" panose="020B0A04020102020204" pitchFamily="34" charset="0"/>
                <a:ea typeface="Calibri" panose="020F0502020204030204" pitchFamily="34" charset="0"/>
              </a:rPr>
              <a:t> </a:t>
            </a:r>
            <a:r>
              <a:rPr lang="tr-TR" sz="1200" b="1" dirty="0">
                <a:solidFill>
                  <a:srgbClr val="000000"/>
                </a:solidFill>
                <a:latin typeface="Arial Black" panose="020B0A04020102020204" pitchFamily="34" charset="0"/>
                <a:ea typeface="Calibri" panose="020F0502020204030204" pitchFamily="34" charset="0"/>
              </a:rPr>
              <a:t>oranlarımız</a:t>
            </a:r>
            <a:r>
              <a:rPr lang="tr-TR" sz="1200" b="1" spc="-45" dirty="0">
                <a:solidFill>
                  <a:srgbClr val="000000"/>
                </a:solidFill>
                <a:latin typeface="Arial Black" panose="020B0A04020102020204" pitchFamily="34" charset="0"/>
                <a:ea typeface="Calibri" panose="020F0502020204030204" pitchFamily="34" charset="0"/>
              </a:rPr>
              <a:t> </a:t>
            </a:r>
            <a:r>
              <a:rPr lang="tr-TR" sz="1200" b="1" dirty="0">
                <a:solidFill>
                  <a:srgbClr val="000000"/>
                </a:solidFill>
                <a:latin typeface="Arial Black" panose="020B0A04020102020204" pitchFamily="34" charset="0"/>
                <a:ea typeface="Calibri" panose="020F0502020204030204" pitchFamily="34" charset="0"/>
              </a:rPr>
              <a:t>aşağıdaki</a:t>
            </a:r>
            <a:r>
              <a:rPr lang="tr-TR" sz="1200" b="1" spc="-50" dirty="0">
                <a:solidFill>
                  <a:srgbClr val="000000"/>
                </a:solidFill>
                <a:latin typeface="Arial Black" panose="020B0A04020102020204" pitchFamily="34" charset="0"/>
                <a:ea typeface="Calibri" panose="020F0502020204030204" pitchFamily="34" charset="0"/>
              </a:rPr>
              <a:t> </a:t>
            </a:r>
            <a:r>
              <a:rPr lang="tr-TR" sz="1200" b="1" spc="-10" dirty="0">
                <a:solidFill>
                  <a:srgbClr val="000000"/>
                </a:solidFill>
                <a:latin typeface="Arial Black" panose="020B0A04020102020204" pitchFamily="34" charset="0"/>
                <a:ea typeface="Calibri" panose="020F0502020204030204" pitchFamily="34" charset="0"/>
              </a:rPr>
              <a:t>gibidir.     </a:t>
            </a:r>
          </a:p>
          <a:p>
            <a:pPr marL="48260">
              <a:lnSpc>
                <a:spcPts val="2070"/>
              </a:lnSpc>
              <a:spcBef>
                <a:spcPts val="315"/>
              </a:spcBef>
            </a:pPr>
            <a:r>
              <a:rPr lang="tr-TR" sz="1100" b="1" dirty="0">
                <a:solidFill>
                  <a:srgbClr val="000000"/>
                </a:solidFill>
                <a:latin typeface="Arial Black" panose="020B0A04020102020204" pitchFamily="34" charset="0"/>
              </a:rPr>
              <a:t>OLİMARİN OTEL </a:t>
            </a:r>
            <a:r>
              <a:rPr lang="tr-TR" sz="1200" b="1" dirty="0">
                <a:solidFill>
                  <a:srgbClr val="000000"/>
                </a:solidFill>
                <a:latin typeface="Arial Black" panose="020B0A04020102020204" pitchFamily="34" charset="0"/>
              </a:rPr>
              <a:t>olarak fırsat eşitliği kapsamında bünyemizde çalışan kadın sayımızı arttırmaya devam ediyoruz;</a:t>
            </a:r>
          </a:p>
        </p:txBody>
      </p:sp>
      <p:pic>
        <p:nvPicPr>
          <p:cNvPr id="6" name="Resim 5">
            <a:extLst>
              <a:ext uri="{FF2B5EF4-FFF2-40B4-BE49-F238E27FC236}">
                <a16:creationId xmlns:a16="http://schemas.microsoft.com/office/drawing/2014/main" id="{2459DCCE-EEC3-4019-8107-40040C44376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47012" y="4241175"/>
            <a:ext cx="3268492" cy="3140968"/>
          </a:xfrm>
          <a:prstGeom prst="rect">
            <a:avLst/>
          </a:prstGeom>
        </p:spPr>
      </p:pic>
      <p:graphicFrame>
        <p:nvGraphicFramePr>
          <p:cNvPr id="7" name="Grafik 6">
            <a:extLst>
              <a:ext uri="{FF2B5EF4-FFF2-40B4-BE49-F238E27FC236}">
                <a16:creationId xmlns:a16="http://schemas.microsoft.com/office/drawing/2014/main" id="{935C3E6F-E413-4363-96BA-84D8A53A7D20}"/>
              </a:ext>
            </a:extLst>
          </p:cNvPr>
          <p:cNvGraphicFramePr>
            <a:graphicFrameLocks/>
          </p:cNvGraphicFramePr>
          <p:nvPr>
            <p:extLst>
              <p:ext uri="{D42A27DB-BD31-4B8C-83A1-F6EECF244321}">
                <p14:modId xmlns:p14="http://schemas.microsoft.com/office/powerpoint/2010/main" val="1159362504"/>
              </p:ext>
            </p:extLst>
          </p:nvPr>
        </p:nvGraphicFramePr>
        <p:xfrm>
          <a:off x="3491880" y="2515433"/>
          <a:ext cx="5472608" cy="328584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3343408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1">
          <a:gsLst>
            <a:gs pos="1000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4" name="Dikdörtgen 3"/>
          <p:cNvSpPr/>
          <p:nvPr/>
        </p:nvSpPr>
        <p:spPr>
          <a:xfrm>
            <a:off x="110308" y="3342183"/>
            <a:ext cx="9141197" cy="830997"/>
          </a:xfrm>
          <a:prstGeom prst="rect">
            <a:avLst/>
          </a:prstGeom>
        </p:spPr>
        <p:txBody>
          <a:bodyPr wrap="square">
            <a:spAutoFit/>
          </a:bodyPr>
          <a:lstStyle/>
          <a:p>
            <a:r>
              <a:rPr lang="tr-TR" b="1" dirty="0">
                <a:solidFill>
                  <a:srgbClr val="000000"/>
                </a:solidFill>
                <a:latin typeface="Arial Black" panose="020B0A04020102020204" pitchFamily="34" charset="0"/>
              </a:rPr>
              <a:t>ÇALIŞANLARA YÖNELİK GERÇEKLEŞTİRİLEN ETKİNLİKLER</a:t>
            </a:r>
          </a:p>
        </p:txBody>
      </p:sp>
      <p:sp>
        <p:nvSpPr>
          <p:cNvPr id="7" name="Google Shape;203;p26"/>
          <p:cNvSpPr txBox="1">
            <a:spLocks/>
          </p:cNvSpPr>
          <p:nvPr/>
        </p:nvSpPr>
        <p:spPr bwMode="auto">
          <a:xfrm>
            <a:off x="107504" y="1422502"/>
            <a:ext cx="9144001" cy="760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spcFirstLastPara="1" vert="horz" wrap="square" lIns="121900" tIns="121900" rIns="121900" bIns="121900" numCol="1" anchor="t" anchorCtr="0" compatLnSpc="1">
            <a:prstTxWarp prst="textNoShape">
              <a:avLst/>
            </a:prstTxWarp>
            <a:noAutofit/>
          </a:bodyPr>
          <a:lstStyle>
            <a:lvl1pPr marL="0" indent="0" algn="ctr" rtl="0" eaLnBrk="1" fontAlgn="base" hangingPunct="1">
              <a:spcBef>
                <a:spcPct val="20000"/>
              </a:spcBef>
              <a:spcAft>
                <a:spcPct val="0"/>
              </a:spcAft>
              <a:buFontTx/>
              <a:buNone/>
              <a:defRPr sz="2400" kern="1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bg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bg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bg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00965"/>
            <a:endParaRPr lang="tr-TR" sz="1600" dirty="0">
              <a:solidFill>
                <a:srgbClr val="000000"/>
              </a:solidFill>
              <a:latin typeface="Arial Black" panose="020B0A04020102020204" pitchFamily="34" charset="0"/>
              <a:ea typeface="Calibri" panose="020F0502020204030204" pitchFamily="34" charset="0"/>
            </a:endParaRPr>
          </a:p>
        </p:txBody>
      </p:sp>
      <p:sp>
        <p:nvSpPr>
          <p:cNvPr id="12" name="Dikdörtgen 11"/>
          <p:cNvSpPr/>
          <p:nvPr/>
        </p:nvSpPr>
        <p:spPr>
          <a:xfrm>
            <a:off x="0" y="2867202"/>
            <a:ext cx="8928992" cy="348365"/>
          </a:xfrm>
          <a:prstGeom prst="rect">
            <a:avLst/>
          </a:prstGeom>
        </p:spPr>
        <p:txBody>
          <a:bodyPr wrap="square">
            <a:spAutoFit/>
          </a:bodyPr>
          <a:lstStyle/>
          <a:p>
            <a:pPr marL="48260" algn="ctr">
              <a:lnSpc>
                <a:spcPts val="2070"/>
              </a:lnSpc>
              <a:spcBef>
                <a:spcPts val="315"/>
              </a:spcBef>
            </a:pPr>
            <a:r>
              <a:rPr lang="tr-TR" sz="1600" b="1" dirty="0">
                <a:solidFill>
                  <a:srgbClr val="000000"/>
                </a:solidFill>
                <a:latin typeface="Arial Black" panose="020B0A04020102020204" pitchFamily="34" charset="0"/>
              </a:rPr>
              <a:t>OLİMARİN OTEL</a:t>
            </a:r>
            <a:endParaRPr lang="tr-TR" sz="1600" dirty="0">
              <a:solidFill>
                <a:srgbClr val="000000"/>
              </a:solidFill>
              <a:latin typeface="Arial Black" panose="020B0A04020102020204" pitchFamily="34" charset="0"/>
            </a:endParaRPr>
          </a:p>
        </p:txBody>
      </p:sp>
      <p:pic>
        <p:nvPicPr>
          <p:cNvPr id="6" name="Resim 5">
            <a:extLst>
              <a:ext uri="{FF2B5EF4-FFF2-40B4-BE49-F238E27FC236}">
                <a16:creationId xmlns:a16="http://schemas.microsoft.com/office/drawing/2014/main" id="{47B8C03E-317A-46BE-BD8F-E29EBAAAE9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5258" y="-747464"/>
            <a:ext cx="3268492" cy="3140968"/>
          </a:xfrm>
          <a:prstGeom prst="rect">
            <a:avLst/>
          </a:prstGeom>
        </p:spPr>
      </p:pic>
    </p:spTree>
    <p:extLst>
      <p:ext uri="{BB962C8B-B14F-4D97-AF65-F5344CB8AC3E}">
        <p14:creationId xmlns:p14="http://schemas.microsoft.com/office/powerpoint/2010/main" val="12179625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Yuvarlatılmış Dikdörtgen 4"/>
          <p:cNvSpPr/>
          <p:nvPr/>
        </p:nvSpPr>
        <p:spPr>
          <a:xfrm>
            <a:off x="30243" y="12778"/>
            <a:ext cx="9113757" cy="792088"/>
          </a:xfrm>
          <a:prstGeom prst="roundRect">
            <a:avLst/>
          </a:prstGeom>
          <a:gradFill>
            <a:gsLst>
              <a:gs pos="0">
                <a:schemeClr val="accent1">
                  <a:lumMod val="40000"/>
                  <a:lumOff val="60000"/>
                </a:schemeClr>
              </a:gs>
              <a:gs pos="23000">
                <a:schemeClr val="accent4">
                  <a:lumMod val="50000"/>
                  <a:lumOff val="50000"/>
                </a:schemeClr>
              </a:gs>
              <a:gs pos="100000">
                <a:schemeClr val="accent1">
                  <a:hueOff val="0"/>
                  <a:satOff val="0"/>
                  <a:lumOff val="0"/>
                  <a:alphaOff val="0"/>
                  <a:tint val="15000"/>
                  <a:satMod val="350000"/>
                </a:schemeClr>
              </a:gs>
            </a:gsLst>
          </a:gradFill>
          <a:effectLst>
            <a:outerShdw blurRad="40000" dist="20000" dir="5400000" rotWithShape="0">
              <a:schemeClr val="accent6">
                <a:lumMod val="50000"/>
                <a:alpha val="38000"/>
              </a:schemeClr>
            </a:outerShdw>
          </a:effectLst>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a:lstStyle/>
          <a:p>
            <a:pPr algn="ctr"/>
            <a:endParaRPr lang="tr-TR" sz="1800" dirty="0"/>
          </a:p>
          <a:p>
            <a:pPr algn="ctr"/>
            <a:r>
              <a:rPr lang="tr-TR" sz="1800" dirty="0"/>
              <a:t>YANGIN EĞİTİMİ GÖRSELLERİ</a:t>
            </a:r>
          </a:p>
        </p:txBody>
      </p:sp>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04866"/>
            <a:ext cx="9144000" cy="6053134"/>
          </a:xfrm>
          <a:prstGeom prst="rect">
            <a:avLst/>
          </a:prstGeom>
        </p:spPr>
      </p:pic>
    </p:spTree>
    <p:extLst>
      <p:ext uri="{BB962C8B-B14F-4D97-AF65-F5344CB8AC3E}">
        <p14:creationId xmlns:p14="http://schemas.microsoft.com/office/powerpoint/2010/main" val="40008671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43CE8A97-3DC4-4315-B17F-70A362F2F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 y="0"/>
            <a:ext cx="3491984" cy="6858000"/>
          </a:xfrm>
          <a:prstGeom prst="rect">
            <a:avLst/>
          </a:prstGeom>
        </p:spPr>
      </p:pic>
      <p:sp>
        <p:nvSpPr>
          <p:cNvPr id="5" name="Dikdörtgen 4">
            <a:extLst>
              <a:ext uri="{FF2B5EF4-FFF2-40B4-BE49-F238E27FC236}">
                <a16:creationId xmlns:a16="http://schemas.microsoft.com/office/drawing/2014/main" id="{B8CA527C-1FB6-49D0-AC76-C24FB8421C0D}"/>
              </a:ext>
            </a:extLst>
          </p:cNvPr>
          <p:cNvSpPr/>
          <p:nvPr/>
        </p:nvSpPr>
        <p:spPr>
          <a:xfrm>
            <a:off x="3491880" y="620688"/>
            <a:ext cx="6264696" cy="276999"/>
          </a:xfrm>
          <a:prstGeom prst="rect">
            <a:avLst/>
          </a:prstGeom>
        </p:spPr>
        <p:txBody>
          <a:bodyPr wrap="square">
            <a:spAutoFit/>
          </a:bodyPr>
          <a:lstStyle/>
          <a:p>
            <a:pPr marL="450215"/>
            <a:r>
              <a:rPr lang="tr-TR" sz="1200" dirty="0">
                <a:solidFill>
                  <a:srgbClr val="000000"/>
                </a:solidFill>
                <a:latin typeface="Arial Black" panose="020B0A04020102020204" pitchFamily="34" charset="0"/>
              </a:rPr>
              <a:t> </a:t>
            </a:r>
            <a:endParaRPr lang="tr-TR" sz="1400" b="1" dirty="0">
              <a:latin typeface="Arial Black" panose="020B0A04020102020204" pitchFamily="34" charset="0"/>
            </a:endParaRPr>
          </a:p>
        </p:txBody>
      </p:sp>
      <p:pic>
        <p:nvPicPr>
          <p:cNvPr id="6" name="Resim 5">
            <a:extLst>
              <a:ext uri="{FF2B5EF4-FFF2-40B4-BE49-F238E27FC236}">
                <a16:creationId xmlns:a16="http://schemas.microsoft.com/office/drawing/2014/main" id="{2459DCCE-EEC3-4019-8107-40040C44376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47012" y="4241175"/>
            <a:ext cx="3268492" cy="3140968"/>
          </a:xfrm>
          <a:prstGeom prst="rect">
            <a:avLst/>
          </a:prstGeom>
        </p:spPr>
      </p:pic>
      <p:sp>
        <p:nvSpPr>
          <p:cNvPr id="4" name="Dikdörtgen 3">
            <a:extLst>
              <a:ext uri="{FF2B5EF4-FFF2-40B4-BE49-F238E27FC236}">
                <a16:creationId xmlns:a16="http://schemas.microsoft.com/office/drawing/2014/main" id="{3B51D1AB-FC19-4C23-8698-86BAEC84C211}"/>
              </a:ext>
            </a:extLst>
          </p:cNvPr>
          <p:cNvSpPr/>
          <p:nvPr/>
        </p:nvSpPr>
        <p:spPr>
          <a:xfrm>
            <a:off x="3779912" y="1844824"/>
            <a:ext cx="5220072" cy="646331"/>
          </a:xfrm>
          <a:prstGeom prst="rect">
            <a:avLst/>
          </a:prstGeom>
        </p:spPr>
        <p:txBody>
          <a:bodyPr wrap="square">
            <a:spAutoFit/>
          </a:bodyPr>
          <a:lstStyle/>
          <a:p>
            <a:pPr algn="ctr"/>
            <a:r>
              <a:rPr lang="tr-TR" dirty="0">
                <a:solidFill>
                  <a:srgbClr val="000000"/>
                </a:solidFill>
                <a:latin typeface="Arial Black" panose="020B0A04020102020204" pitchFamily="34" charset="0"/>
              </a:rPr>
              <a:t>OLİMARİN OTEL </a:t>
            </a:r>
          </a:p>
          <a:p>
            <a:pPr algn="ctr"/>
            <a:r>
              <a:rPr lang="tr-TR" dirty="0">
                <a:solidFill>
                  <a:srgbClr val="000000"/>
                </a:solidFill>
                <a:latin typeface="Arial Black" panose="020B0A04020102020204" pitchFamily="34" charset="0"/>
              </a:rPr>
              <a:t>SOSYAL SORUMLULUK PROJELERİ</a:t>
            </a:r>
            <a:endParaRPr lang="tr-TR" b="1" dirty="0">
              <a:solidFill>
                <a:srgbClr val="000000"/>
              </a:solidFill>
              <a:latin typeface="Arial Black" panose="020B0A04020102020204" pitchFamily="34" charset="0"/>
            </a:endParaRPr>
          </a:p>
        </p:txBody>
      </p:sp>
    </p:spTree>
    <p:extLst>
      <p:ext uri="{BB962C8B-B14F-4D97-AF65-F5344CB8AC3E}">
        <p14:creationId xmlns:p14="http://schemas.microsoft.com/office/powerpoint/2010/main" val="37761331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5" name="Dikdörtgen 4">
            <a:extLst>
              <a:ext uri="{FF2B5EF4-FFF2-40B4-BE49-F238E27FC236}">
                <a16:creationId xmlns:a16="http://schemas.microsoft.com/office/drawing/2014/main" id="{B8CA527C-1FB6-49D0-AC76-C24FB8421C0D}"/>
              </a:ext>
            </a:extLst>
          </p:cNvPr>
          <p:cNvSpPr/>
          <p:nvPr/>
        </p:nvSpPr>
        <p:spPr>
          <a:xfrm>
            <a:off x="3491880" y="620688"/>
            <a:ext cx="6264696" cy="276999"/>
          </a:xfrm>
          <a:prstGeom prst="rect">
            <a:avLst/>
          </a:prstGeom>
        </p:spPr>
        <p:txBody>
          <a:bodyPr wrap="square">
            <a:spAutoFit/>
          </a:bodyPr>
          <a:lstStyle/>
          <a:p>
            <a:pPr marL="450215"/>
            <a:r>
              <a:rPr lang="tr-TR" sz="1200" dirty="0">
                <a:solidFill>
                  <a:srgbClr val="000000"/>
                </a:solidFill>
                <a:latin typeface="Arial Black" panose="020B0A04020102020204" pitchFamily="34" charset="0"/>
              </a:rPr>
              <a:t> </a:t>
            </a:r>
            <a:endParaRPr lang="tr-TR" sz="1400" b="1" dirty="0">
              <a:latin typeface="Arial Black" panose="020B0A04020102020204" pitchFamily="34" charset="0"/>
            </a:endParaRPr>
          </a:p>
        </p:txBody>
      </p:sp>
      <p:pic>
        <p:nvPicPr>
          <p:cNvPr id="6" name="Resim 5">
            <a:extLst>
              <a:ext uri="{FF2B5EF4-FFF2-40B4-BE49-F238E27FC236}">
                <a16:creationId xmlns:a16="http://schemas.microsoft.com/office/drawing/2014/main" id="{2459DCCE-EEC3-4019-8107-40040C4437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47012" y="4241175"/>
            <a:ext cx="3268492" cy="3140968"/>
          </a:xfrm>
          <a:prstGeom prst="rect">
            <a:avLst/>
          </a:prstGeom>
        </p:spPr>
      </p:pic>
      <p:sp>
        <p:nvSpPr>
          <p:cNvPr id="4" name="Dikdörtgen 3">
            <a:extLst>
              <a:ext uri="{FF2B5EF4-FFF2-40B4-BE49-F238E27FC236}">
                <a16:creationId xmlns:a16="http://schemas.microsoft.com/office/drawing/2014/main" id="{3B51D1AB-FC19-4C23-8698-86BAEC84C211}"/>
              </a:ext>
            </a:extLst>
          </p:cNvPr>
          <p:cNvSpPr/>
          <p:nvPr/>
        </p:nvSpPr>
        <p:spPr>
          <a:xfrm>
            <a:off x="3027860" y="728407"/>
            <a:ext cx="7484784" cy="2931187"/>
          </a:xfrm>
          <a:prstGeom prst="rect">
            <a:avLst/>
          </a:prstGeom>
        </p:spPr>
        <p:txBody>
          <a:bodyPr wrap="square">
            <a:spAutoFit/>
          </a:bodyPr>
          <a:lstStyle/>
          <a:p>
            <a:pPr algn="ctr"/>
            <a:r>
              <a:rPr lang="tr-TR" dirty="0">
                <a:solidFill>
                  <a:srgbClr val="000000"/>
                </a:solidFill>
                <a:latin typeface="Arial Black" panose="020B0A04020102020204" pitchFamily="34" charset="0"/>
              </a:rPr>
              <a:t>OLİMARİN OTEL </a:t>
            </a:r>
          </a:p>
          <a:p>
            <a:pPr algn="ctr"/>
            <a:r>
              <a:rPr lang="tr-TR" dirty="0">
                <a:solidFill>
                  <a:srgbClr val="000000"/>
                </a:solidFill>
                <a:latin typeface="Arial Black" panose="020B0A04020102020204" pitchFamily="34" charset="0"/>
              </a:rPr>
              <a:t>SOSYAL SORUMLULUK PROJELERİ</a:t>
            </a:r>
          </a:p>
          <a:p>
            <a:pPr algn="ctr"/>
            <a:endParaRPr lang="tr-TR" b="1" dirty="0">
              <a:solidFill>
                <a:srgbClr val="000000"/>
              </a:solidFill>
              <a:latin typeface="Arial Black" panose="020B0A04020102020204" pitchFamily="34" charset="0"/>
            </a:endParaRPr>
          </a:p>
          <a:p>
            <a:pPr marR="1443990" algn="ctr">
              <a:lnSpc>
                <a:spcPct val="87000"/>
              </a:lnSpc>
              <a:spcBef>
                <a:spcPts val="5"/>
              </a:spcBef>
            </a:pPr>
            <a:r>
              <a:rPr lang="tr-TR" sz="1600" b="1" dirty="0" err="1">
                <a:solidFill>
                  <a:srgbClr val="000000"/>
                </a:solidFill>
                <a:latin typeface="Arial" panose="020B0604020202020204" pitchFamily="34" charset="0"/>
                <a:cs typeface="Arial" panose="020B0604020202020204" pitchFamily="34" charset="0"/>
              </a:rPr>
              <a:t>Olimarin</a:t>
            </a:r>
            <a:r>
              <a:rPr lang="tr-TR" sz="1600" b="1" dirty="0">
                <a:solidFill>
                  <a:srgbClr val="000000"/>
                </a:solidFill>
                <a:latin typeface="Arial" panose="020B0604020202020204" pitchFamily="34" charset="0"/>
                <a:cs typeface="Arial" panose="020B0604020202020204" pitchFamily="34" charset="0"/>
              </a:rPr>
              <a:t> Otel </a:t>
            </a:r>
            <a:r>
              <a:rPr lang="tr-TR" dirty="0">
                <a:solidFill>
                  <a:srgbClr val="000000"/>
                </a:solidFill>
                <a:latin typeface="Arial" panose="020B0604020202020204" pitchFamily="34" charset="0"/>
                <a:ea typeface="Calibri" panose="020F0502020204030204" pitchFamily="34" charset="0"/>
                <a:cs typeface="Arial" panose="020B0604020202020204" pitchFamily="34" charset="0"/>
              </a:rPr>
              <a:t>olarak</a:t>
            </a:r>
            <a:r>
              <a:rPr lang="tr-TR" spc="-6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tr-TR" dirty="0">
                <a:solidFill>
                  <a:srgbClr val="000000"/>
                </a:solidFill>
                <a:latin typeface="Arial" panose="020B0604020202020204" pitchFamily="34" charset="0"/>
                <a:ea typeface="Calibri" panose="020F0502020204030204" pitchFamily="34" charset="0"/>
                <a:cs typeface="Arial" panose="020B0604020202020204" pitchFamily="34" charset="0"/>
              </a:rPr>
              <a:t>Birleşmiş Milletler</a:t>
            </a:r>
            <a:r>
              <a:rPr lang="tr-TR" spc="-1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tr-TR" dirty="0">
                <a:solidFill>
                  <a:srgbClr val="000000"/>
                </a:solidFill>
                <a:latin typeface="Arial" panose="020B0604020202020204" pitchFamily="34" charset="0"/>
                <a:ea typeface="Calibri" panose="020F0502020204030204" pitchFamily="34" charset="0"/>
                <a:cs typeface="Arial" panose="020B0604020202020204" pitchFamily="34" charset="0"/>
              </a:rPr>
              <a:t>2030</a:t>
            </a:r>
            <a:r>
              <a:rPr lang="tr-TR" spc="-6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tr-TR" dirty="0">
                <a:solidFill>
                  <a:srgbClr val="000000"/>
                </a:solidFill>
                <a:latin typeface="Arial" panose="020B0604020202020204" pitchFamily="34" charset="0"/>
                <a:ea typeface="Calibri" panose="020F0502020204030204" pitchFamily="34" charset="0"/>
                <a:cs typeface="Arial" panose="020B0604020202020204" pitchFamily="34" charset="0"/>
              </a:rPr>
              <a:t>Sürdürülebilir Kalkınma</a:t>
            </a:r>
            <a:r>
              <a:rPr lang="tr-TR" spc="-35"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tr-TR" dirty="0">
                <a:solidFill>
                  <a:srgbClr val="000000"/>
                </a:solidFill>
                <a:latin typeface="Arial" panose="020B0604020202020204" pitchFamily="34" charset="0"/>
                <a:ea typeface="Calibri" panose="020F0502020204030204" pitchFamily="34" charset="0"/>
                <a:cs typeface="Arial" panose="020B0604020202020204" pitchFamily="34" charset="0"/>
              </a:rPr>
              <a:t>Amaçları doğrultusunda topluma karşı görev ve sorumluluklarımızı yerine getirmek için</a:t>
            </a:r>
          </a:p>
          <a:p>
            <a:pPr algn="ctr">
              <a:lnSpc>
                <a:spcPts val="1885"/>
              </a:lnSpc>
            </a:pPr>
            <a:r>
              <a:rPr lang="tr-TR" dirty="0">
                <a:solidFill>
                  <a:srgbClr val="000000"/>
                </a:solidFill>
                <a:latin typeface="Arial" panose="020B0604020202020204" pitchFamily="34" charset="0"/>
                <a:ea typeface="Calibri" panose="020F0502020204030204" pitchFamily="34" charset="0"/>
                <a:cs typeface="Arial" panose="020B0604020202020204" pitchFamily="34" charset="0"/>
              </a:rPr>
              <a:t>çalışmalar</a:t>
            </a:r>
            <a:r>
              <a:rPr lang="tr-TR" spc="-7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tr-TR" dirty="0">
                <a:solidFill>
                  <a:srgbClr val="000000"/>
                </a:solidFill>
                <a:latin typeface="Arial" panose="020B0604020202020204" pitchFamily="34" charset="0"/>
                <a:ea typeface="Calibri" panose="020F0502020204030204" pitchFamily="34" charset="0"/>
                <a:cs typeface="Arial" panose="020B0604020202020204" pitchFamily="34" charset="0"/>
              </a:rPr>
              <a:t>yürütüyor;</a:t>
            </a:r>
            <a:r>
              <a:rPr lang="tr-TR" spc="-35" dirty="0">
                <a:solidFill>
                  <a:srgbClr val="000000"/>
                </a:solidFill>
                <a:latin typeface="Arial" panose="020B0604020202020204" pitchFamily="34" charset="0"/>
                <a:ea typeface="Calibri" panose="020F0502020204030204" pitchFamily="34" charset="0"/>
                <a:cs typeface="Arial" panose="020B0604020202020204" pitchFamily="34" charset="0"/>
              </a:rPr>
              <a:t> </a:t>
            </a:r>
          </a:p>
          <a:p>
            <a:pPr algn="ctr">
              <a:lnSpc>
                <a:spcPts val="1885"/>
              </a:lnSpc>
            </a:pPr>
            <a:r>
              <a:rPr lang="tr-TR" dirty="0">
                <a:solidFill>
                  <a:srgbClr val="000000"/>
                </a:solidFill>
                <a:latin typeface="Arial" panose="020B0604020202020204" pitchFamily="34" charset="0"/>
                <a:ea typeface="Calibri" panose="020F0502020204030204" pitchFamily="34" charset="0"/>
                <a:cs typeface="Arial" panose="020B0604020202020204" pitchFamily="34" charset="0"/>
              </a:rPr>
              <a:t>TEMA</a:t>
            </a:r>
            <a:r>
              <a:rPr lang="tr-TR" spc="-100" dirty="0">
                <a:solidFill>
                  <a:srgbClr val="000000"/>
                </a:solidFill>
                <a:latin typeface="Arial" panose="020B0604020202020204" pitchFamily="34" charset="0"/>
                <a:ea typeface="Calibri" panose="020F0502020204030204" pitchFamily="34" charset="0"/>
                <a:cs typeface="Arial" panose="020B0604020202020204" pitchFamily="34" charset="0"/>
              </a:rPr>
              <a:t>, LÖSEV </a:t>
            </a:r>
            <a:r>
              <a:rPr lang="tr-TR" dirty="0">
                <a:solidFill>
                  <a:srgbClr val="000000"/>
                </a:solidFill>
                <a:latin typeface="Arial" panose="020B0604020202020204" pitchFamily="34" charset="0"/>
                <a:ea typeface="Calibri" panose="020F0502020204030204" pitchFamily="34" charset="0"/>
                <a:cs typeface="Arial" panose="020B0604020202020204" pitchFamily="34" charset="0"/>
              </a:rPr>
              <a:t>gibi</a:t>
            </a:r>
            <a:r>
              <a:rPr lang="tr-TR" spc="-35"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tr-TR" dirty="0">
                <a:solidFill>
                  <a:srgbClr val="000000"/>
                </a:solidFill>
                <a:latin typeface="Arial" panose="020B0604020202020204" pitchFamily="34" charset="0"/>
                <a:ea typeface="Calibri" panose="020F0502020204030204" pitchFamily="34" charset="0"/>
                <a:cs typeface="Arial" panose="020B0604020202020204" pitchFamily="34" charset="0"/>
              </a:rPr>
              <a:t>STK’</a:t>
            </a:r>
            <a:r>
              <a:rPr lang="tr-TR" spc="-65"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tr-TR" dirty="0" err="1">
                <a:solidFill>
                  <a:srgbClr val="000000"/>
                </a:solidFill>
                <a:latin typeface="Arial" panose="020B0604020202020204" pitchFamily="34" charset="0"/>
                <a:ea typeface="Calibri" panose="020F0502020204030204" pitchFamily="34" charset="0"/>
                <a:cs typeface="Arial" panose="020B0604020202020204" pitchFamily="34" charset="0"/>
              </a:rPr>
              <a:t>lara</a:t>
            </a:r>
            <a:r>
              <a:rPr lang="tr-TR" spc="-5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tr-TR" dirty="0">
                <a:solidFill>
                  <a:srgbClr val="000000"/>
                </a:solidFill>
                <a:latin typeface="Arial" panose="020B0604020202020204" pitchFamily="34" charset="0"/>
                <a:ea typeface="Calibri" panose="020F0502020204030204" pitchFamily="34" charset="0"/>
                <a:cs typeface="Arial" panose="020B0604020202020204" pitchFamily="34" charset="0"/>
              </a:rPr>
              <a:t>bağışlarla</a:t>
            </a:r>
            <a:r>
              <a:rPr lang="tr-TR" spc="-55"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tr-TR" dirty="0">
                <a:solidFill>
                  <a:srgbClr val="000000"/>
                </a:solidFill>
                <a:latin typeface="Arial" panose="020B0604020202020204" pitchFamily="34" charset="0"/>
                <a:ea typeface="Calibri" panose="020F0502020204030204" pitchFamily="34" charset="0"/>
                <a:cs typeface="Arial" panose="020B0604020202020204" pitchFamily="34" charset="0"/>
              </a:rPr>
              <a:t>katkıda</a:t>
            </a:r>
            <a:r>
              <a:rPr lang="tr-TR" spc="-50" dirty="0">
                <a:solidFill>
                  <a:srgbClr val="000000"/>
                </a:solidFill>
                <a:latin typeface="Arial" panose="020B0604020202020204" pitchFamily="34" charset="0"/>
                <a:ea typeface="Calibri" panose="020F0502020204030204" pitchFamily="34" charset="0"/>
                <a:cs typeface="Arial" panose="020B0604020202020204" pitchFamily="34" charset="0"/>
              </a:rPr>
              <a:t> </a:t>
            </a:r>
          </a:p>
          <a:p>
            <a:pPr algn="ctr">
              <a:lnSpc>
                <a:spcPts val="1885"/>
              </a:lnSpc>
            </a:pPr>
            <a:r>
              <a:rPr lang="tr-TR" dirty="0">
                <a:solidFill>
                  <a:srgbClr val="000000"/>
                </a:solidFill>
                <a:latin typeface="Arial" panose="020B0604020202020204" pitchFamily="34" charset="0"/>
                <a:ea typeface="Calibri" panose="020F0502020204030204" pitchFamily="34" charset="0"/>
                <a:cs typeface="Arial" panose="020B0604020202020204" pitchFamily="34" charset="0"/>
              </a:rPr>
              <a:t>bulunuyor,</a:t>
            </a:r>
            <a:r>
              <a:rPr lang="tr-TR" spc="-25"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tr-TR" spc="-10" dirty="0">
                <a:solidFill>
                  <a:srgbClr val="000000"/>
                </a:solidFill>
                <a:latin typeface="Arial" panose="020B0604020202020204" pitchFamily="34" charset="0"/>
                <a:ea typeface="Calibri" panose="020F0502020204030204" pitchFamily="34" charset="0"/>
                <a:cs typeface="Arial" panose="020B0604020202020204" pitchFamily="34" charset="0"/>
              </a:rPr>
              <a:t>şirketimizde</a:t>
            </a:r>
            <a:endParaRPr lang="tr-TR" dirty="0">
              <a:solidFill>
                <a:srgbClr val="000000"/>
              </a:solidFill>
              <a:latin typeface="Arial" panose="020B0604020202020204" pitchFamily="34" charset="0"/>
              <a:ea typeface="Calibri" panose="020F0502020204030204" pitchFamily="34" charset="0"/>
              <a:cs typeface="Arial" panose="020B0604020202020204" pitchFamily="34" charset="0"/>
            </a:endParaRPr>
          </a:p>
          <a:p>
            <a:pPr algn="ctr"/>
            <a:r>
              <a:rPr lang="tr-TR" dirty="0">
                <a:solidFill>
                  <a:srgbClr val="000000"/>
                </a:solidFill>
                <a:latin typeface="Arial" panose="020B0604020202020204" pitchFamily="34" charset="0"/>
                <a:ea typeface="Calibri" panose="020F0502020204030204" pitchFamily="34" charset="0"/>
                <a:cs typeface="Arial" panose="020B0604020202020204" pitchFamily="34" charset="0"/>
              </a:rPr>
              <a:t>Sosyal</a:t>
            </a:r>
            <a:r>
              <a:rPr lang="tr-TR" spc="-65"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tr-TR" dirty="0">
                <a:solidFill>
                  <a:srgbClr val="000000"/>
                </a:solidFill>
                <a:latin typeface="Arial" panose="020B0604020202020204" pitchFamily="34" charset="0"/>
                <a:ea typeface="Calibri" panose="020F0502020204030204" pitchFamily="34" charset="0"/>
                <a:cs typeface="Arial" panose="020B0604020202020204" pitchFamily="34" charset="0"/>
              </a:rPr>
              <a:t>Sorumluluk</a:t>
            </a:r>
            <a:r>
              <a:rPr lang="tr-TR" spc="-15"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tr-TR" dirty="0">
                <a:solidFill>
                  <a:srgbClr val="000000"/>
                </a:solidFill>
                <a:latin typeface="Arial" panose="020B0604020202020204" pitchFamily="34" charset="0"/>
                <a:ea typeface="Calibri" panose="020F0502020204030204" pitchFamily="34" charset="0"/>
                <a:cs typeface="Arial" panose="020B0604020202020204" pitchFamily="34" charset="0"/>
              </a:rPr>
              <a:t>Projeleri</a:t>
            </a:r>
            <a:r>
              <a:rPr lang="tr-TR" spc="-60" dirty="0">
                <a:solidFill>
                  <a:srgbClr val="000000"/>
                </a:solidFill>
                <a:latin typeface="Arial" panose="020B0604020202020204" pitchFamily="34" charset="0"/>
                <a:ea typeface="Calibri" panose="020F0502020204030204" pitchFamily="34" charset="0"/>
                <a:cs typeface="Arial" panose="020B0604020202020204" pitchFamily="34" charset="0"/>
              </a:rPr>
              <a:t> </a:t>
            </a:r>
            <a:r>
              <a:rPr lang="tr-TR" spc="-10" dirty="0">
                <a:solidFill>
                  <a:srgbClr val="000000"/>
                </a:solidFill>
                <a:latin typeface="Arial" panose="020B0604020202020204" pitchFamily="34" charset="0"/>
                <a:ea typeface="Calibri" panose="020F0502020204030204" pitchFamily="34" charset="0"/>
                <a:cs typeface="Arial" panose="020B0604020202020204" pitchFamily="34" charset="0"/>
              </a:rPr>
              <a:t>geliştiriyoruz</a:t>
            </a:r>
            <a:endParaRPr lang="tr-TR" dirty="0">
              <a:solidFill>
                <a:srgbClr val="000000"/>
              </a:solidFill>
              <a:latin typeface="Arial" panose="020B0604020202020204" pitchFamily="34" charset="0"/>
              <a:cs typeface="Arial" panose="020B0604020202020204" pitchFamily="34" charset="0"/>
            </a:endParaRPr>
          </a:p>
          <a:p>
            <a:pPr algn="ctr"/>
            <a:endParaRPr lang="tr-TR" b="1" dirty="0">
              <a:solidFill>
                <a:srgbClr val="000000"/>
              </a:solidFill>
              <a:latin typeface="Arial Black" panose="020B0A04020102020204" pitchFamily="34" charset="0"/>
            </a:endParaRPr>
          </a:p>
        </p:txBody>
      </p:sp>
      <p:pic>
        <p:nvPicPr>
          <p:cNvPr id="7" name="Resim 6">
            <a:extLst>
              <a:ext uri="{FF2B5EF4-FFF2-40B4-BE49-F238E27FC236}">
                <a16:creationId xmlns:a16="http://schemas.microsoft.com/office/drawing/2014/main" id="{7A2516B3-AD95-41D5-8717-5A1469F697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08" y="0"/>
            <a:ext cx="3088640" cy="6858000"/>
          </a:xfrm>
          <a:prstGeom prst="rect">
            <a:avLst/>
          </a:prstGeom>
        </p:spPr>
      </p:pic>
      <p:pic>
        <p:nvPicPr>
          <p:cNvPr id="8" name="Image 81">
            <a:extLst>
              <a:ext uri="{FF2B5EF4-FFF2-40B4-BE49-F238E27FC236}">
                <a16:creationId xmlns:a16="http://schemas.microsoft.com/office/drawing/2014/main" id="{2D8C2132-BA19-48CB-B094-3D17A78CB61A}"/>
              </a:ext>
            </a:extLst>
          </p:cNvPr>
          <p:cNvPicPr>
            <a:picLocks noChangeArrowheads="1"/>
          </p:cNvPicPr>
          <p:nvPr/>
        </p:nvPicPr>
        <p:blipFill>
          <a:blip r:embed="rId5" cstate="print">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a:off x="3751773" y="4209632"/>
            <a:ext cx="1995091" cy="1429176"/>
          </a:xfrm>
          <a:prstGeom prst="rect">
            <a:avLst/>
          </a:prstGeom>
          <a:noFill/>
          <a:effectLst>
            <a:glow rad="127000">
              <a:schemeClr val="bg2">
                <a:lumMod val="25000"/>
              </a:schemeClr>
            </a:glow>
            <a:reflection blurRad="50800" endPos="0" dir="5400000" sy="-100000" algn="bl" rotWithShape="0"/>
            <a:softEdge rad="76200"/>
          </a:effectLst>
          <a:scene3d>
            <a:camera prst="orthographicFront"/>
            <a:lightRig rig="threePt" dir="t"/>
          </a:scene3d>
          <a:sp3d>
            <a:bevelT prst="angle"/>
          </a:sp3d>
          <a:extLst>
            <a:ext uri="{909E8E84-426E-40DD-AFC4-6F175D3DCCD1}">
              <a14:hiddenFill xmlns:a14="http://schemas.microsoft.com/office/drawing/2010/main">
                <a:solidFill>
                  <a:srgbClr val="FFFFFF"/>
                </a:solidFill>
              </a14:hiddenFill>
            </a:ext>
          </a:extLst>
        </p:spPr>
      </p:pic>
      <p:pic>
        <p:nvPicPr>
          <p:cNvPr id="9" name="Image 82">
            <a:extLst>
              <a:ext uri="{FF2B5EF4-FFF2-40B4-BE49-F238E27FC236}">
                <a16:creationId xmlns:a16="http://schemas.microsoft.com/office/drawing/2014/main" id="{565E1B6E-9DBB-4F5A-A268-8879E6942662}"/>
              </a:ext>
            </a:extLst>
          </p:cNvPr>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04248" y="4195128"/>
            <a:ext cx="2096641" cy="1443680"/>
          </a:xfrm>
          <a:prstGeom prst="rect">
            <a:avLst/>
          </a:prstGeom>
          <a:noFill/>
          <a:effectLst>
            <a:glow rad="127000">
              <a:schemeClr val="bg2">
                <a:lumMod val="25000"/>
                <a:alpha val="99000"/>
              </a:schemeClr>
            </a:glow>
            <a:softEdge rad="0"/>
          </a:effectLst>
          <a:scene3d>
            <a:camera prst="orthographicFront"/>
            <a:lightRig rig="threePt" dir="t"/>
          </a:scene3d>
          <a:sp3d>
            <a:bevelT prst="angle"/>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67384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5" name="Dikdörtgen 4">
            <a:extLst>
              <a:ext uri="{FF2B5EF4-FFF2-40B4-BE49-F238E27FC236}">
                <a16:creationId xmlns:a16="http://schemas.microsoft.com/office/drawing/2014/main" id="{B8CA527C-1FB6-49D0-AC76-C24FB8421C0D}"/>
              </a:ext>
            </a:extLst>
          </p:cNvPr>
          <p:cNvSpPr/>
          <p:nvPr/>
        </p:nvSpPr>
        <p:spPr>
          <a:xfrm>
            <a:off x="3491880" y="620688"/>
            <a:ext cx="6264696" cy="276999"/>
          </a:xfrm>
          <a:prstGeom prst="rect">
            <a:avLst/>
          </a:prstGeom>
        </p:spPr>
        <p:txBody>
          <a:bodyPr wrap="square">
            <a:spAutoFit/>
          </a:bodyPr>
          <a:lstStyle/>
          <a:p>
            <a:pPr marL="450215"/>
            <a:r>
              <a:rPr lang="tr-TR" sz="1200" dirty="0">
                <a:solidFill>
                  <a:srgbClr val="000000"/>
                </a:solidFill>
                <a:latin typeface="Arial Black" panose="020B0A04020102020204" pitchFamily="34" charset="0"/>
              </a:rPr>
              <a:t> </a:t>
            </a:r>
            <a:endParaRPr lang="tr-TR" sz="1400" b="1" dirty="0">
              <a:latin typeface="Arial Black" panose="020B0A04020102020204" pitchFamily="34" charset="0"/>
            </a:endParaRPr>
          </a:p>
        </p:txBody>
      </p:sp>
      <p:pic>
        <p:nvPicPr>
          <p:cNvPr id="6" name="Resim 5">
            <a:extLst>
              <a:ext uri="{FF2B5EF4-FFF2-40B4-BE49-F238E27FC236}">
                <a16:creationId xmlns:a16="http://schemas.microsoft.com/office/drawing/2014/main" id="{2459DCCE-EEC3-4019-8107-40040C4437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47012" y="4241175"/>
            <a:ext cx="3268492" cy="3140968"/>
          </a:xfrm>
          <a:prstGeom prst="rect">
            <a:avLst/>
          </a:prstGeom>
        </p:spPr>
      </p:pic>
      <p:sp>
        <p:nvSpPr>
          <p:cNvPr id="4" name="Dikdörtgen 3">
            <a:extLst>
              <a:ext uri="{FF2B5EF4-FFF2-40B4-BE49-F238E27FC236}">
                <a16:creationId xmlns:a16="http://schemas.microsoft.com/office/drawing/2014/main" id="{3B51D1AB-FC19-4C23-8698-86BAEC84C211}"/>
              </a:ext>
            </a:extLst>
          </p:cNvPr>
          <p:cNvSpPr/>
          <p:nvPr/>
        </p:nvSpPr>
        <p:spPr>
          <a:xfrm>
            <a:off x="3707904" y="475268"/>
            <a:ext cx="5220072" cy="4188326"/>
          </a:xfrm>
          <a:prstGeom prst="rect">
            <a:avLst/>
          </a:prstGeom>
        </p:spPr>
        <p:txBody>
          <a:bodyPr wrap="square">
            <a:spAutoFit/>
          </a:bodyPr>
          <a:lstStyle/>
          <a:p>
            <a:pPr algn="ctr"/>
            <a:r>
              <a:rPr lang="tr-TR" dirty="0">
                <a:solidFill>
                  <a:srgbClr val="000000"/>
                </a:solidFill>
                <a:latin typeface="Arial Black" panose="020B0A04020102020204" pitchFamily="34" charset="0"/>
              </a:rPr>
              <a:t>OLİMARİN OTEL </a:t>
            </a:r>
          </a:p>
          <a:p>
            <a:pPr algn="ctr"/>
            <a:r>
              <a:rPr lang="tr-TR" dirty="0">
                <a:solidFill>
                  <a:srgbClr val="000000"/>
                </a:solidFill>
                <a:latin typeface="Arial Black" panose="020B0A04020102020204" pitchFamily="34" charset="0"/>
              </a:rPr>
              <a:t>SOSYAL SORUMLULUK PROJELERİ</a:t>
            </a:r>
          </a:p>
          <a:p>
            <a:pPr algn="ctr"/>
            <a:endParaRPr lang="tr-TR" b="1" dirty="0">
              <a:solidFill>
                <a:srgbClr val="000000"/>
              </a:solidFill>
              <a:latin typeface="Arial Black" panose="020B0A04020102020204" pitchFamily="34" charset="0"/>
            </a:endParaRPr>
          </a:p>
          <a:p>
            <a:pPr>
              <a:spcBef>
                <a:spcPts val="1700"/>
              </a:spcBef>
            </a:pPr>
            <a:r>
              <a:rPr lang="tr-TR" b="1" dirty="0">
                <a:solidFill>
                  <a:srgbClr val="000000"/>
                </a:solidFill>
              </a:rPr>
              <a:t>Bölgesel İş Birlikleri</a:t>
            </a:r>
          </a:p>
          <a:p>
            <a:r>
              <a:rPr lang="tr-TR" b="1" dirty="0">
                <a:solidFill>
                  <a:srgbClr val="000000"/>
                </a:solidFill>
              </a:rPr>
              <a:t>Yerel Yönetim ve Yerel Halk</a:t>
            </a:r>
            <a:endParaRPr lang="tr-TR" dirty="0">
              <a:solidFill>
                <a:srgbClr val="000000"/>
              </a:solidFill>
            </a:endParaRPr>
          </a:p>
          <a:p>
            <a:r>
              <a:rPr lang="tr-TR" b="1" dirty="0">
                <a:solidFill>
                  <a:srgbClr val="000000"/>
                </a:solidFill>
              </a:rPr>
              <a:t>Mudanya Belediyesi Halk Eğitim Merkezinde gerçekleştirilen El İşi etkinliğini geri dönüşüm ve sürdürülebilirlik kapsamında çalışanlarımıza ve misafirlerimize yönelik otelimizde de gerçekleştirdik.</a:t>
            </a:r>
          </a:p>
          <a:p>
            <a:r>
              <a:rPr lang="tr-TR" b="1" dirty="0">
                <a:solidFill>
                  <a:srgbClr val="000000"/>
                </a:solidFill>
              </a:rPr>
              <a:t> </a:t>
            </a:r>
            <a:r>
              <a:rPr lang="tr-TR" dirty="0">
                <a:solidFill>
                  <a:srgbClr val="000000"/>
                </a:solidFill>
              </a:rPr>
              <a:t> </a:t>
            </a:r>
          </a:p>
          <a:p>
            <a:r>
              <a:rPr lang="tr-TR" b="1" dirty="0">
                <a:solidFill>
                  <a:srgbClr val="000000"/>
                </a:solidFill>
              </a:rPr>
              <a:t>Lise ve Üniversite İşbirlikleri</a:t>
            </a:r>
            <a:endParaRPr lang="tr-TR" dirty="0">
              <a:solidFill>
                <a:srgbClr val="000000"/>
              </a:solidFill>
            </a:endParaRPr>
          </a:p>
          <a:p>
            <a:r>
              <a:rPr lang="tr-TR" b="1" dirty="0">
                <a:solidFill>
                  <a:srgbClr val="000000"/>
                </a:solidFill>
              </a:rPr>
              <a:t>Bölgede bulunan meslek liseleri ve üniversite ile işbirliği halinde olunmaktadır.</a:t>
            </a:r>
            <a:endParaRPr lang="tr-TR" b="1" dirty="0">
              <a:solidFill>
                <a:srgbClr val="000000"/>
              </a:solidFill>
              <a:latin typeface="Arial Black" panose="020B0A04020102020204" pitchFamily="34" charset="0"/>
            </a:endParaRPr>
          </a:p>
        </p:txBody>
      </p:sp>
      <p:pic>
        <p:nvPicPr>
          <p:cNvPr id="7" name="Resim 6">
            <a:extLst>
              <a:ext uri="{FF2B5EF4-FFF2-40B4-BE49-F238E27FC236}">
                <a16:creationId xmlns:a16="http://schemas.microsoft.com/office/drawing/2014/main" id="{CC7D354C-DD28-4FEF-92E7-F512E30328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08" y="0"/>
            <a:ext cx="3333160" cy="6858000"/>
          </a:xfrm>
          <a:prstGeom prst="rect">
            <a:avLst/>
          </a:prstGeom>
        </p:spPr>
      </p:pic>
    </p:spTree>
    <p:extLst>
      <p:ext uri="{BB962C8B-B14F-4D97-AF65-F5344CB8AC3E}">
        <p14:creationId xmlns:p14="http://schemas.microsoft.com/office/powerpoint/2010/main" val="35504130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5" name="Dikdörtgen 4">
            <a:extLst>
              <a:ext uri="{FF2B5EF4-FFF2-40B4-BE49-F238E27FC236}">
                <a16:creationId xmlns:a16="http://schemas.microsoft.com/office/drawing/2014/main" id="{B8CA527C-1FB6-49D0-AC76-C24FB8421C0D}"/>
              </a:ext>
            </a:extLst>
          </p:cNvPr>
          <p:cNvSpPr/>
          <p:nvPr/>
        </p:nvSpPr>
        <p:spPr>
          <a:xfrm>
            <a:off x="3491880" y="620688"/>
            <a:ext cx="6264696" cy="276999"/>
          </a:xfrm>
          <a:prstGeom prst="rect">
            <a:avLst/>
          </a:prstGeom>
        </p:spPr>
        <p:txBody>
          <a:bodyPr wrap="square">
            <a:spAutoFit/>
          </a:bodyPr>
          <a:lstStyle/>
          <a:p>
            <a:pPr marL="450215"/>
            <a:r>
              <a:rPr lang="tr-TR" sz="1200" dirty="0">
                <a:solidFill>
                  <a:srgbClr val="000000"/>
                </a:solidFill>
                <a:latin typeface="Arial Black" panose="020B0A04020102020204" pitchFamily="34" charset="0"/>
              </a:rPr>
              <a:t> </a:t>
            </a:r>
            <a:endParaRPr lang="tr-TR" sz="1400" b="1" dirty="0">
              <a:latin typeface="Arial Black" panose="020B0A04020102020204" pitchFamily="34" charset="0"/>
            </a:endParaRPr>
          </a:p>
        </p:txBody>
      </p:sp>
      <p:pic>
        <p:nvPicPr>
          <p:cNvPr id="6" name="Resim 5">
            <a:extLst>
              <a:ext uri="{FF2B5EF4-FFF2-40B4-BE49-F238E27FC236}">
                <a16:creationId xmlns:a16="http://schemas.microsoft.com/office/drawing/2014/main" id="{2459DCCE-EEC3-4019-8107-40040C4437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47012" y="4241175"/>
            <a:ext cx="3268492" cy="3140968"/>
          </a:xfrm>
          <a:prstGeom prst="rect">
            <a:avLst/>
          </a:prstGeom>
        </p:spPr>
      </p:pic>
      <p:sp>
        <p:nvSpPr>
          <p:cNvPr id="4" name="Dikdörtgen 3">
            <a:extLst>
              <a:ext uri="{FF2B5EF4-FFF2-40B4-BE49-F238E27FC236}">
                <a16:creationId xmlns:a16="http://schemas.microsoft.com/office/drawing/2014/main" id="{3B51D1AB-FC19-4C23-8698-86BAEC84C211}"/>
              </a:ext>
            </a:extLst>
          </p:cNvPr>
          <p:cNvSpPr/>
          <p:nvPr/>
        </p:nvSpPr>
        <p:spPr>
          <a:xfrm>
            <a:off x="3779912" y="1923099"/>
            <a:ext cx="5220072" cy="646331"/>
          </a:xfrm>
          <a:prstGeom prst="rect">
            <a:avLst/>
          </a:prstGeom>
        </p:spPr>
        <p:txBody>
          <a:bodyPr wrap="square">
            <a:spAutoFit/>
          </a:bodyPr>
          <a:lstStyle/>
          <a:p>
            <a:pPr algn="ctr"/>
            <a:r>
              <a:rPr lang="tr-TR" dirty="0">
                <a:solidFill>
                  <a:srgbClr val="000000"/>
                </a:solidFill>
                <a:latin typeface="Arial Black" panose="020B0A04020102020204" pitchFamily="34" charset="0"/>
              </a:rPr>
              <a:t>OLİMARİN OTEL </a:t>
            </a:r>
          </a:p>
          <a:p>
            <a:r>
              <a:rPr lang="tr-TR" dirty="0">
                <a:solidFill>
                  <a:srgbClr val="000000"/>
                </a:solidFill>
                <a:latin typeface="Arial Black" panose="020B0A04020102020204" pitchFamily="34" charset="0"/>
              </a:rPr>
              <a:t>BİYOÇEŞİTLİLİK VE YABAN HAYATI</a:t>
            </a:r>
            <a:endParaRPr lang="tr-TR" b="1" dirty="0">
              <a:solidFill>
                <a:srgbClr val="000000"/>
              </a:solidFill>
              <a:latin typeface="Arial Black" panose="020B0A04020102020204" pitchFamily="34" charset="0"/>
            </a:endParaRPr>
          </a:p>
        </p:txBody>
      </p:sp>
      <p:pic>
        <p:nvPicPr>
          <p:cNvPr id="7" name="Resim 6">
            <a:extLst>
              <a:ext uri="{FF2B5EF4-FFF2-40B4-BE49-F238E27FC236}">
                <a16:creationId xmlns:a16="http://schemas.microsoft.com/office/drawing/2014/main" id="{CC7D354C-DD28-4FEF-92E7-F512E30328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08" y="0"/>
            <a:ext cx="3333160" cy="6858000"/>
          </a:xfrm>
          <a:prstGeom prst="rect">
            <a:avLst/>
          </a:prstGeom>
        </p:spPr>
      </p:pic>
    </p:spTree>
    <p:extLst>
      <p:ext uri="{BB962C8B-B14F-4D97-AF65-F5344CB8AC3E}">
        <p14:creationId xmlns:p14="http://schemas.microsoft.com/office/powerpoint/2010/main" val="2873954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5" name="Dikdörtgen 4">
            <a:extLst>
              <a:ext uri="{FF2B5EF4-FFF2-40B4-BE49-F238E27FC236}">
                <a16:creationId xmlns:a16="http://schemas.microsoft.com/office/drawing/2014/main" id="{B8CA527C-1FB6-49D0-AC76-C24FB8421C0D}"/>
              </a:ext>
            </a:extLst>
          </p:cNvPr>
          <p:cNvSpPr/>
          <p:nvPr/>
        </p:nvSpPr>
        <p:spPr>
          <a:xfrm>
            <a:off x="3491880" y="620688"/>
            <a:ext cx="6264696" cy="276999"/>
          </a:xfrm>
          <a:prstGeom prst="rect">
            <a:avLst/>
          </a:prstGeom>
        </p:spPr>
        <p:txBody>
          <a:bodyPr wrap="square">
            <a:spAutoFit/>
          </a:bodyPr>
          <a:lstStyle/>
          <a:p>
            <a:pPr marL="450215"/>
            <a:r>
              <a:rPr lang="tr-TR" sz="1200" dirty="0">
                <a:solidFill>
                  <a:srgbClr val="000000"/>
                </a:solidFill>
                <a:latin typeface="Arial Black" panose="020B0A04020102020204" pitchFamily="34" charset="0"/>
              </a:rPr>
              <a:t> </a:t>
            </a:r>
            <a:endParaRPr lang="tr-TR" sz="1400" b="1" dirty="0">
              <a:latin typeface="Arial Black" panose="020B0A04020102020204" pitchFamily="34" charset="0"/>
            </a:endParaRPr>
          </a:p>
        </p:txBody>
      </p:sp>
      <p:pic>
        <p:nvPicPr>
          <p:cNvPr id="6" name="Resim 5">
            <a:extLst>
              <a:ext uri="{FF2B5EF4-FFF2-40B4-BE49-F238E27FC236}">
                <a16:creationId xmlns:a16="http://schemas.microsoft.com/office/drawing/2014/main" id="{2459DCCE-EEC3-4019-8107-40040C4437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47012" y="4241175"/>
            <a:ext cx="3268492" cy="3140968"/>
          </a:xfrm>
          <a:prstGeom prst="rect">
            <a:avLst/>
          </a:prstGeom>
        </p:spPr>
      </p:pic>
      <p:sp>
        <p:nvSpPr>
          <p:cNvPr id="4" name="Dikdörtgen 3">
            <a:extLst>
              <a:ext uri="{FF2B5EF4-FFF2-40B4-BE49-F238E27FC236}">
                <a16:creationId xmlns:a16="http://schemas.microsoft.com/office/drawing/2014/main" id="{3B51D1AB-FC19-4C23-8698-86BAEC84C211}"/>
              </a:ext>
            </a:extLst>
          </p:cNvPr>
          <p:cNvSpPr/>
          <p:nvPr/>
        </p:nvSpPr>
        <p:spPr>
          <a:xfrm>
            <a:off x="3635896" y="188640"/>
            <a:ext cx="5220072" cy="6786473"/>
          </a:xfrm>
          <a:prstGeom prst="rect">
            <a:avLst/>
          </a:prstGeom>
        </p:spPr>
        <p:txBody>
          <a:bodyPr wrap="square">
            <a:spAutoFit/>
          </a:bodyPr>
          <a:lstStyle/>
          <a:p>
            <a:pPr algn="ctr"/>
            <a:r>
              <a:rPr lang="tr-TR" dirty="0">
                <a:solidFill>
                  <a:srgbClr val="000000"/>
                </a:solidFill>
                <a:latin typeface="Arial Black" panose="020B0A04020102020204" pitchFamily="34" charset="0"/>
              </a:rPr>
              <a:t>OLİMARİN OTEL </a:t>
            </a:r>
          </a:p>
          <a:p>
            <a:r>
              <a:rPr lang="tr-TR" dirty="0">
                <a:solidFill>
                  <a:srgbClr val="000000"/>
                </a:solidFill>
                <a:latin typeface="Arial Black" panose="020B0A04020102020204" pitchFamily="34" charset="0"/>
              </a:rPr>
              <a:t>BİYOÇEŞİTLİLİK VE YABAN HAYATI</a:t>
            </a:r>
          </a:p>
          <a:p>
            <a:endParaRPr lang="tr-TR" b="1" dirty="0">
              <a:solidFill>
                <a:srgbClr val="000000"/>
              </a:solidFill>
              <a:latin typeface="Arial Black" panose="020B0A04020102020204" pitchFamily="34" charset="0"/>
            </a:endParaRPr>
          </a:p>
          <a:p>
            <a:r>
              <a:rPr lang="tr-TR" sz="1650" dirty="0" err="1">
                <a:solidFill>
                  <a:srgbClr val="000000"/>
                </a:solidFill>
                <a:latin typeface="Arial" panose="020B0604020202020204" pitchFamily="34" charset="0"/>
                <a:cs typeface="Arial" panose="020B0604020202020204" pitchFamily="34" charset="0"/>
              </a:rPr>
              <a:t>Biyoçeşitlilik</a:t>
            </a:r>
            <a:r>
              <a:rPr lang="tr-TR" sz="1650" dirty="0">
                <a:solidFill>
                  <a:srgbClr val="000000"/>
                </a:solidFill>
                <a:latin typeface="Arial" panose="020B0604020202020204" pitchFamily="34" charset="0"/>
                <a:cs typeface="Arial" panose="020B0604020202020204" pitchFamily="34" charset="0"/>
              </a:rPr>
              <a:t>, biyolojik çeşitlilik, ekosistemlerin insanlığın refahı için gerekli olan yaşam destek sürecini sürdürebilme yeteneğinin ve sağlıklı çevrenin bir göstergesidir. Bitkiler, hayvanlar, mantarlar tüm bu çeşitliliğin temel unsurlarını oluşturur.</a:t>
            </a:r>
          </a:p>
          <a:p>
            <a:r>
              <a:rPr lang="tr-TR" sz="1650" dirty="0">
                <a:solidFill>
                  <a:srgbClr val="000000"/>
                </a:solidFill>
                <a:latin typeface="Arial" panose="020B0604020202020204" pitchFamily="34" charset="0"/>
                <a:cs typeface="Arial" panose="020B0604020202020204" pitchFamily="34" charset="0"/>
              </a:rPr>
              <a:t>Bölge özellikle Uludağ, bitkisel zenginlik bakımından ender yerlerden birisidir. Mart ayında alt kademelerde başlayan uyanma yaz boyunca zirvede devam eder. Özellikle orman kuşağının üzerinde yer alan ve </a:t>
            </a:r>
            <a:r>
              <a:rPr lang="tr-TR" sz="1650" dirty="0" err="1">
                <a:solidFill>
                  <a:srgbClr val="000000"/>
                </a:solidFill>
                <a:latin typeface="Arial" panose="020B0604020202020204" pitchFamily="34" charset="0"/>
                <a:cs typeface="Arial" panose="020B0604020202020204" pitchFamily="34" charset="0"/>
              </a:rPr>
              <a:t>alpin</a:t>
            </a:r>
            <a:r>
              <a:rPr lang="tr-TR" sz="1650" dirty="0">
                <a:solidFill>
                  <a:srgbClr val="000000"/>
                </a:solidFill>
                <a:latin typeface="Arial" panose="020B0604020202020204" pitchFamily="34" charset="0"/>
                <a:cs typeface="Arial" panose="020B0604020202020204" pitchFamily="34" charset="0"/>
              </a:rPr>
              <a:t> kuşaklarda çok zengin olan bu bölgeye has nadir bitki türleri yayılış göstermektedir.</a:t>
            </a:r>
          </a:p>
          <a:p>
            <a:r>
              <a:rPr lang="tr-TR" sz="1650" dirty="0">
                <a:solidFill>
                  <a:srgbClr val="000000"/>
                </a:solidFill>
                <a:latin typeface="Arial" panose="020B0604020202020204" pitchFamily="34" charset="0"/>
                <a:cs typeface="Arial" panose="020B0604020202020204" pitchFamily="34" charset="0"/>
              </a:rPr>
              <a:t>Batı yönünde Nilüfer Vadisi ve doğu yönünde </a:t>
            </a:r>
            <a:r>
              <a:rPr lang="tr-TR" sz="1650" dirty="0" err="1">
                <a:solidFill>
                  <a:srgbClr val="000000"/>
                </a:solidFill>
                <a:latin typeface="Arial" panose="020B0604020202020204" pitchFamily="34" charset="0"/>
                <a:cs typeface="Arial" panose="020B0604020202020204" pitchFamily="34" charset="0"/>
              </a:rPr>
              <a:t>Mezit</a:t>
            </a:r>
            <a:r>
              <a:rPr lang="tr-TR" sz="1650" dirty="0">
                <a:solidFill>
                  <a:srgbClr val="000000"/>
                </a:solidFill>
                <a:latin typeface="Arial" panose="020B0604020202020204" pitchFamily="34" charset="0"/>
                <a:cs typeface="Arial" panose="020B0604020202020204" pitchFamily="34" charset="0"/>
              </a:rPr>
              <a:t> Deresi arasındaki dağlık kitlenin kuzey yamaçları boyunca nemli ormanlar yer almaktadır. Defne, zeytin, katran ardıcı, fındık, funda, kızılçamdan oluşan tipik Akdeniz </a:t>
            </a:r>
            <a:r>
              <a:rPr lang="tr-TR" sz="1650" dirty="0" err="1">
                <a:solidFill>
                  <a:srgbClr val="000000"/>
                </a:solidFill>
                <a:latin typeface="Arial" panose="020B0604020202020204" pitchFamily="34" charset="0"/>
                <a:cs typeface="Arial" panose="020B0604020202020204" pitchFamily="34" charset="0"/>
              </a:rPr>
              <a:t>vegatasyon</a:t>
            </a:r>
            <a:r>
              <a:rPr lang="tr-TR" sz="1650" dirty="0">
                <a:solidFill>
                  <a:srgbClr val="000000"/>
                </a:solidFill>
                <a:latin typeface="Arial" panose="020B0604020202020204" pitchFamily="34" charset="0"/>
                <a:cs typeface="Arial" panose="020B0604020202020204" pitchFamily="34" charset="0"/>
              </a:rPr>
              <a:t> tipi olan maki ve </a:t>
            </a:r>
            <a:r>
              <a:rPr lang="tr-TR" sz="1650" dirty="0" err="1">
                <a:solidFill>
                  <a:srgbClr val="000000"/>
                </a:solidFill>
                <a:latin typeface="Arial" panose="020B0604020202020204" pitchFamily="34" charset="0"/>
                <a:cs typeface="Arial" panose="020B0604020202020204" pitchFamily="34" charset="0"/>
              </a:rPr>
              <a:t>frigana</a:t>
            </a:r>
            <a:r>
              <a:rPr lang="tr-TR" sz="1650" dirty="0">
                <a:solidFill>
                  <a:srgbClr val="000000"/>
                </a:solidFill>
                <a:latin typeface="Arial" panose="020B0604020202020204" pitchFamily="34" charset="0"/>
                <a:cs typeface="Arial" panose="020B0604020202020204" pitchFamily="34" charset="0"/>
              </a:rPr>
              <a:t> çalılar yer alır. 350-700 m. arasındaki kuşakta erguvan, kocayemiş, dağ çileği, zeytin, katır tırnağı, mazı meşesi, alıç, defne, </a:t>
            </a:r>
            <a:r>
              <a:rPr lang="tr-TR" sz="1650" dirty="0" err="1">
                <a:solidFill>
                  <a:srgbClr val="000000"/>
                </a:solidFill>
                <a:latin typeface="Arial" panose="020B0604020202020204" pitchFamily="34" charset="0"/>
                <a:cs typeface="Arial" panose="020B0604020202020204" pitchFamily="34" charset="0"/>
              </a:rPr>
              <a:t>karagaç</a:t>
            </a:r>
            <a:r>
              <a:rPr lang="tr-TR" sz="1650" dirty="0">
                <a:solidFill>
                  <a:srgbClr val="000000"/>
                </a:solidFill>
                <a:latin typeface="Arial" panose="020B0604020202020204" pitchFamily="34" charset="0"/>
                <a:cs typeface="Arial" panose="020B0604020202020204" pitchFamily="34" charset="0"/>
              </a:rPr>
              <a:t>, kayır, titrek, kavak ve karaçam türleri gözlenir, 700-1500 m. arasında kestane orman, yerini kayın meşe türlerinin hakim olduğu topluluğa bırakır.</a:t>
            </a:r>
          </a:p>
          <a:p>
            <a:endParaRPr lang="tr-TR" b="1" dirty="0">
              <a:solidFill>
                <a:srgbClr val="000000"/>
              </a:solidFill>
              <a:latin typeface="Arial Black" panose="020B0A04020102020204" pitchFamily="34" charset="0"/>
            </a:endParaRPr>
          </a:p>
        </p:txBody>
      </p:sp>
      <p:pic>
        <p:nvPicPr>
          <p:cNvPr id="7" name="Resim 6">
            <a:extLst>
              <a:ext uri="{FF2B5EF4-FFF2-40B4-BE49-F238E27FC236}">
                <a16:creationId xmlns:a16="http://schemas.microsoft.com/office/drawing/2014/main" id="{CC7D354C-DD28-4FEF-92E7-F512E30328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08" y="0"/>
            <a:ext cx="3333160" cy="6858000"/>
          </a:xfrm>
          <a:prstGeom prst="rect">
            <a:avLst/>
          </a:prstGeom>
        </p:spPr>
      </p:pic>
    </p:spTree>
    <p:extLst>
      <p:ext uri="{BB962C8B-B14F-4D97-AF65-F5344CB8AC3E}">
        <p14:creationId xmlns:p14="http://schemas.microsoft.com/office/powerpoint/2010/main" val="33931844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17413" name="Rectangle 5"/>
          <p:cNvSpPr>
            <a:spLocks noGrp="1" noChangeArrowheads="1"/>
          </p:cNvSpPr>
          <p:nvPr>
            <p:ph type="title"/>
          </p:nvPr>
        </p:nvSpPr>
        <p:spPr>
          <a:xfrm>
            <a:off x="3707904" y="404664"/>
            <a:ext cx="5112568" cy="1584176"/>
          </a:xfrm>
        </p:spPr>
        <p:txBody>
          <a:bodyPr>
            <a:normAutofit/>
          </a:bodyPr>
          <a:lstStyle/>
          <a:p>
            <a:pPr algn="ctr"/>
            <a:r>
              <a:rPr lang="tr-TR" sz="2000" b="1" dirty="0" err="1">
                <a:solidFill>
                  <a:srgbClr val="000000"/>
                </a:solidFill>
                <a:latin typeface="Arial Black" panose="020B0A04020102020204" pitchFamily="34" charset="0"/>
              </a:rPr>
              <a:t>Olimarin</a:t>
            </a:r>
            <a:r>
              <a:rPr lang="tr-TR" sz="2000" b="1" dirty="0">
                <a:solidFill>
                  <a:srgbClr val="000000"/>
                </a:solidFill>
                <a:latin typeface="Arial Black" panose="020B0A04020102020204" pitchFamily="34" charset="0"/>
              </a:rPr>
              <a:t> otel SÜRDÜRÜLEBİLİRLİK RAPORU</a:t>
            </a:r>
            <a:br>
              <a:rPr lang="tr-TR" sz="2000" b="1" dirty="0">
                <a:solidFill>
                  <a:srgbClr val="000000"/>
                </a:solidFill>
                <a:latin typeface="Arial Black" panose="020B0A04020102020204" pitchFamily="34" charset="0"/>
              </a:rPr>
            </a:br>
            <a:r>
              <a:rPr lang="tr-TR" sz="2000" b="1" dirty="0">
                <a:solidFill>
                  <a:srgbClr val="000000"/>
                </a:solidFill>
                <a:latin typeface="Arial Black" panose="020B0A04020102020204" pitchFamily="34" charset="0"/>
              </a:rPr>
              <a:t>2024 YILI</a:t>
            </a:r>
            <a:endParaRPr lang="ru-RU" sz="2000" dirty="0"/>
          </a:p>
        </p:txBody>
      </p:sp>
      <p:pic>
        <p:nvPicPr>
          <p:cNvPr id="3" name="Resim 2">
            <a:extLst>
              <a:ext uri="{FF2B5EF4-FFF2-40B4-BE49-F238E27FC236}">
                <a16:creationId xmlns:a16="http://schemas.microsoft.com/office/drawing/2014/main" id="{43CE8A97-3DC4-4315-B17F-70A362F2F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 y="0"/>
            <a:ext cx="3491984" cy="6858000"/>
          </a:xfrm>
          <a:prstGeom prst="rect">
            <a:avLst/>
          </a:prstGeom>
        </p:spPr>
      </p:pic>
      <p:sp>
        <p:nvSpPr>
          <p:cNvPr id="5" name="İçerik Yer Tutucusu 4">
            <a:extLst>
              <a:ext uri="{FF2B5EF4-FFF2-40B4-BE49-F238E27FC236}">
                <a16:creationId xmlns:a16="http://schemas.microsoft.com/office/drawing/2014/main" id="{C6B99E70-3FC4-4AC0-9592-84FCB20BCADA}"/>
              </a:ext>
            </a:extLst>
          </p:cNvPr>
          <p:cNvSpPr>
            <a:spLocks noGrp="1"/>
          </p:cNvSpPr>
          <p:nvPr>
            <p:ph idx="1"/>
          </p:nvPr>
        </p:nvSpPr>
        <p:spPr>
          <a:xfrm>
            <a:off x="3786103" y="4594397"/>
            <a:ext cx="5356225" cy="1332673"/>
          </a:xfrm>
          <a:prstGeom prst="rect">
            <a:avLst/>
          </a:prstGeom>
        </p:spPr>
        <p:txBody>
          <a:bodyPr wrap="square">
            <a:spAutoFit/>
          </a:bodyPr>
          <a:lstStyle/>
          <a:p>
            <a:r>
              <a:rPr lang="tr-TR" sz="1800" b="1" dirty="0">
                <a:solidFill>
                  <a:srgbClr val="000000"/>
                </a:solidFill>
                <a:latin typeface="Arial Black" panose="020B0A04020102020204" pitchFamily="34" charset="0"/>
              </a:rPr>
              <a:t>Misyonumuz</a:t>
            </a:r>
            <a:r>
              <a:rPr lang="tr-TR" sz="1800" dirty="0">
                <a:solidFill>
                  <a:srgbClr val="000000"/>
                </a:solidFill>
                <a:latin typeface="Arial Black" panose="020B0A04020102020204" pitchFamily="34" charset="0"/>
              </a:rPr>
              <a:t>;</a:t>
            </a:r>
            <a:endParaRPr lang="tr-TR" sz="1800" b="1" dirty="0">
              <a:solidFill>
                <a:srgbClr val="000000"/>
              </a:solidFill>
              <a:latin typeface="Arial Black" panose="020B0A04020102020204" pitchFamily="34" charset="0"/>
            </a:endParaRPr>
          </a:p>
          <a:p>
            <a:pPr marL="0" indent="0">
              <a:buNone/>
            </a:pPr>
            <a:r>
              <a:rPr lang="tr-TR" sz="1800" b="1" dirty="0">
                <a:solidFill>
                  <a:srgbClr val="000000"/>
                </a:solidFill>
                <a:latin typeface="Arial Black" panose="020B0A04020102020204" pitchFamily="34" charset="0"/>
              </a:rPr>
              <a:t>Değerlerimizi koruyarak misafir ve çalışan memnuniyetini her zaman en üst düzeyde tutmak</a:t>
            </a:r>
          </a:p>
        </p:txBody>
      </p:sp>
      <p:sp>
        <p:nvSpPr>
          <p:cNvPr id="6" name="İçerik Yer Tutucusu 4">
            <a:extLst>
              <a:ext uri="{FF2B5EF4-FFF2-40B4-BE49-F238E27FC236}">
                <a16:creationId xmlns:a16="http://schemas.microsoft.com/office/drawing/2014/main" id="{C7713260-4E46-4E72-B997-DFFBBFC4AABA}"/>
              </a:ext>
            </a:extLst>
          </p:cNvPr>
          <p:cNvSpPr txBox="1">
            <a:spLocks/>
          </p:cNvSpPr>
          <p:nvPr/>
        </p:nvSpPr>
        <p:spPr>
          <a:xfrm>
            <a:off x="3787775" y="2247846"/>
            <a:ext cx="5356225" cy="2052870"/>
          </a:xfrm>
          <a:prstGeom prst="rect">
            <a:avLst/>
          </a:prstGeom>
        </p:spPr>
        <p:txBody>
          <a:bodyPr vert="horz" wrap="square" lIns="91440" tIns="45720" rIns="91440" bIns="45720" rtlCol="0" anchor="ctr">
            <a:spAutoFit/>
          </a:bodyPr>
          <a:lst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a:lstStyle>
          <a:p>
            <a:r>
              <a:rPr lang="tr-TR" sz="1700" b="1" dirty="0">
                <a:solidFill>
                  <a:srgbClr val="000000"/>
                </a:solidFill>
                <a:latin typeface="Arial Black" panose="020B0A04020102020204" pitchFamily="34" charset="0"/>
              </a:rPr>
              <a:t>Vizyonumuz;</a:t>
            </a:r>
          </a:p>
          <a:p>
            <a:pPr marL="0" indent="0">
              <a:buFont typeface="Wingdings 3" panose="05040102010807070707" pitchFamily="18" charset="2"/>
              <a:buNone/>
            </a:pPr>
            <a:r>
              <a:rPr lang="tr-TR" sz="1700" b="1" dirty="0">
                <a:solidFill>
                  <a:srgbClr val="000000"/>
                </a:solidFill>
                <a:latin typeface="Arial Black" panose="020B0A04020102020204" pitchFamily="34" charset="0"/>
              </a:rPr>
              <a:t>Üstün kalite ve hizmet anlayışından ödün vermeden Sunduğumuz tüm hizmetlerde “ilk ya da en iyisi olmak” prensibini benimseyerek, misafirlerin ve çalışanların tercih ettiği dünya çapında bir marka olmak</a:t>
            </a:r>
            <a:r>
              <a:rPr lang="tr-TR" sz="1700" b="1" dirty="0">
                <a:latin typeface="Arial Black" panose="020B0A04020102020204" pitchFamily="34" charset="0"/>
              </a:rPr>
              <a:t>.</a:t>
            </a:r>
          </a:p>
        </p:txBody>
      </p:sp>
    </p:spTree>
    <p:extLst>
      <p:ext uri="{BB962C8B-B14F-4D97-AF65-F5344CB8AC3E}">
        <p14:creationId xmlns:p14="http://schemas.microsoft.com/office/powerpoint/2010/main" val="13058665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rotWithShape="1">
          <a:gsLst>
            <a:gs pos="0">
              <a:srgbClr val="ABB8ED"/>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5" name="Dikdörtgen 4">
            <a:extLst>
              <a:ext uri="{FF2B5EF4-FFF2-40B4-BE49-F238E27FC236}">
                <a16:creationId xmlns:a16="http://schemas.microsoft.com/office/drawing/2014/main" id="{B8CA527C-1FB6-49D0-AC76-C24FB8421C0D}"/>
              </a:ext>
            </a:extLst>
          </p:cNvPr>
          <p:cNvSpPr/>
          <p:nvPr/>
        </p:nvSpPr>
        <p:spPr>
          <a:xfrm>
            <a:off x="3491880" y="620688"/>
            <a:ext cx="6264696" cy="276999"/>
          </a:xfrm>
          <a:prstGeom prst="rect">
            <a:avLst/>
          </a:prstGeom>
        </p:spPr>
        <p:txBody>
          <a:bodyPr wrap="square">
            <a:spAutoFit/>
          </a:bodyPr>
          <a:lstStyle/>
          <a:p>
            <a:pPr marL="450215"/>
            <a:r>
              <a:rPr lang="tr-TR" sz="1200" dirty="0">
                <a:solidFill>
                  <a:srgbClr val="000000"/>
                </a:solidFill>
                <a:latin typeface="Arial Black" panose="020B0A04020102020204" pitchFamily="34" charset="0"/>
              </a:rPr>
              <a:t> </a:t>
            </a:r>
            <a:endParaRPr lang="tr-TR" sz="1400" b="1" dirty="0">
              <a:latin typeface="Arial Black" panose="020B0A04020102020204" pitchFamily="34" charset="0"/>
            </a:endParaRPr>
          </a:p>
        </p:txBody>
      </p:sp>
      <p:pic>
        <p:nvPicPr>
          <p:cNvPr id="6" name="Resim 5">
            <a:extLst>
              <a:ext uri="{FF2B5EF4-FFF2-40B4-BE49-F238E27FC236}">
                <a16:creationId xmlns:a16="http://schemas.microsoft.com/office/drawing/2014/main" id="{2459DCCE-EEC3-4019-8107-40040C4437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47012" y="4241175"/>
            <a:ext cx="3268492" cy="3140968"/>
          </a:xfrm>
          <a:prstGeom prst="rect">
            <a:avLst/>
          </a:prstGeom>
        </p:spPr>
      </p:pic>
      <p:sp>
        <p:nvSpPr>
          <p:cNvPr id="4" name="Dikdörtgen 3">
            <a:extLst>
              <a:ext uri="{FF2B5EF4-FFF2-40B4-BE49-F238E27FC236}">
                <a16:creationId xmlns:a16="http://schemas.microsoft.com/office/drawing/2014/main" id="{3B51D1AB-FC19-4C23-8698-86BAEC84C211}"/>
              </a:ext>
            </a:extLst>
          </p:cNvPr>
          <p:cNvSpPr/>
          <p:nvPr/>
        </p:nvSpPr>
        <p:spPr>
          <a:xfrm>
            <a:off x="3635896" y="188640"/>
            <a:ext cx="5220072" cy="6001643"/>
          </a:xfrm>
          <a:prstGeom prst="rect">
            <a:avLst/>
          </a:prstGeom>
        </p:spPr>
        <p:txBody>
          <a:bodyPr wrap="square">
            <a:spAutoFit/>
          </a:bodyPr>
          <a:lstStyle/>
          <a:p>
            <a:pPr algn="ctr"/>
            <a:r>
              <a:rPr lang="tr-TR" dirty="0">
                <a:solidFill>
                  <a:srgbClr val="000000"/>
                </a:solidFill>
                <a:latin typeface="Arial Black" panose="020B0A04020102020204" pitchFamily="34" charset="0"/>
              </a:rPr>
              <a:t>OLİMARİN OTEL </a:t>
            </a:r>
          </a:p>
          <a:p>
            <a:r>
              <a:rPr lang="tr-TR" dirty="0">
                <a:solidFill>
                  <a:srgbClr val="000000"/>
                </a:solidFill>
                <a:latin typeface="Arial Black" panose="020B0A04020102020204" pitchFamily="34" charset="0"/>
              </a:rPr>
              <a:t>BİYOÇEŞİTLİLİK VE YABAN HAYATI</a:t>
            </a:r>
          </a:p>
          <a:p>
            <a:endParaRPr lang="tr-TR" b="1" dirty="0">
              <a:solidFill>
                <a:srgbClr val="000000"/>
              </a:solidFill>
              <a:latin typeface="Arial Black" panose="020B0A04020102020204" pitchFamily="34" charset="0"/>
            </a:endParaRPr>
          </a:p>
          <a:p>
            <a:r>
              <a:rPr lang="tr-TR" sz="1650" dirty="0">
                <a:solidFill>
                  <a:srgbClr val="000000"/>
                </a:solidFill>
                <a:latin typeface="Arial" panose="020B0604020202020204" pitchFamily="34" charset="0"/>
                <a:cs typeface="Arial" panose="020B0604020202020204" pitchFamily="34" charset="0"/>
              </a:rPr>
              <a:t>Yükselti ve bakı değiştikçe pek çok türü (</a:t>
            </a:r>
            <a:r>
              <a:rPr lang="tr-TR" sz="1650" dirty="0" err="1">
                <a:solidFill>
                  <a:srgbClr val="000000"/>
                </a:solidFill>
                <a:latin typeface="Arial" panose="020B0604020202020204" pitchFamily="34" charset="0"/>
                <a:cs typeface="Arial" panose="020B0604020202020204" pitchFamily="34" charset="0"/>
              </a:rPr>
              <a:t>kişni</a:t>
            </a:r>
            <a:r>
              <a:rPr lang="tr-TR" sz="1650" dirty="0">
                <a:solidFill>
                  <a:srgbClr val="000000"/>
                </a:solidFill>
                <a:latin typeface="Arial" panose="020B0604020202020204" pitchFamily="34" charset="0"/>
                <a:cs typeface="Arial" panose="020B0604020202020204" pitchFamily="34" charset="0"/>
              </a:rPr>
              <a:t>, </a:t>
            </a:r>
            <a:r>
              <a:rPr lang="tr-TR" sz="1650" dirty="0" err="1">
                <a:solidFill>
                  <a:srgbClr val="000000"/>
                </a:solidFill>
                <a:latin typeface="Arial" panose="020B0604020202020204" pitchFamily="34" charset="0"/>
                <a:cs typeface="Arial" panose="020B0604020202020204" pitchFamily="34" charset="0"/>
              </a:rPr>
              <a:t>papatyagiller</a:t>
            </a:r>
            <a:r>
              <a:rPr lang="tr-TR" sz="1650" dirty="0">
                <a:solidFill>
                  <a:srgbClr val="000000"/>
                </a:solidFill>
                <a:latin typeface="Arial" panose="020B0604020202020204" pitchFamily="34" charset="0"/>
                <a:cs typeface="Arial" panose="020B0604020202020204" pitchFamily="34" charset="0"/>
              </a:rPr>
              <a:t>, kangal, gelin düğmesi, peygamber çiçeği, hindiba, güve otu, hasır çiçeği, geyik göbeği, kaygana otu, dağ minesi, kaz otu, </a:t>
            </a:r>
            <a:r>
              <a:rPr lang="tr-TR" sz="1650" dirty="0" err="1">
                <a:solidFill>
                  <a:srgbClr val="000000"/>
                </a:solidFill>
                <a:latin typeface="Arial" panose="020B0604020202020204" pitchFamily="34" charset="0"/>
                <a:cs typeface="Arial" panose="020B0604020202020204" pitchFamily="34" charset="0"/>
              </a:rPr>
              <a:t>iberya</a:t>
            </a:r>
            <a:r>
              <a:rPr lang="tr-TR" sz="1650" dirty="0">
                <a:solidFill>
                  <a:srgbClr val="000000"/>
                </a:solidFill>
                <a:latin typeface="Arial" panose="020B0604020202020204" pitchFamily="34" charset="0"/>
                <a:cs typeface="Arial" panose="020B0604020202020204" pitchFamily="34" charset="0"/>
              </a:rPr>
              <a:t>, </a:t>
            </a:r>
            <a:r>
              <a:rPr lang="tr-TR" sz="1650" dirty="0" err="1">
                <a:solidFill>
                  <a:srgbClr val="000000"/>
                </a:solidFill>
                <a:latin typeface="Arial" panose="020B0604020202020204" pitchFamily="34" charset="0"/>
                <a:cs typeface="Arial" panose="020B0604020202020204" pitchFamily="34" charset="0"/>
              </a:rPr>
              <a:t>karanfilgiller</a:t>
            </a:r>
            <a:r>
              <a:rPr lang="tr-TR" sz="1650" dirty="0">
                <a:solidFill>
                  <a:srgbClr val="000000"/>
                </a:solidFill>
                <a:latin typeface="Arial" panose="020B0604020202020204" pitchFamily="34" charset="0"/>
                <a:cs typeface="Arial" panose="020B0604020202020204" pitchFamily="34" charset="0"/>
              </a:rPr>
              <a:t>, </a:t>
            </a:r>
            <a:r>
              <a:rPr lang="tr-TR" sz="1650" dirty="0" err="1">
                <a:solidFill>
                  <a:srgbClr val="000000"/>
                </a:solidFill>
                <a:latin typeface="Arial" panose="020B0604020202020204" pitchFamily="34" charset="0"/>
                <a:cs typeface="Arial" panose="020B0604020202020204" pitchFamily="34" charset="0"/>
              </a:rPr>
              <a:t>damkoruğugiller</a:t>
            </a:r>
            <a:r>
              <a:rPr lang="tr-TR" sz="1650" dirty="0">
                <a:solidFill>
                  <a:srgbClr val="000000"/>
                </a:solidFill>
                <a:latin typeface="Arial" panose="020B0604020202020204" pitchFamily="34" charset="0"/>
                <a:cs typeface="Arial" panose="020B0604020202020204" pitchFamily="34" charset="0"/>
              </a:rPr>
              <a:t>, baklagiller, </a:t>
            </a:r>
            <a:r>
              <a:rPr lang="tr-TR" sz="1650" dirty="0" err="1">
                <a:solidFill>
                  <a:srgbClr val="000000"/>
                </a:solidFill>
                <a:latin typeface="Arial" panose="020B0604020202020204" pitchFamily="34" charset="0"/>
                <a:cs typeface="Arial" panose="020B0604020202020204" pitchFamily="34" charset="0"/>
              </a:rPr>
              <a:t>kantanagiller</a:t>
            </a:r>
            <a:r>
              <a:rPr lang="tr-TR" sz="1650" dirty="0">
                <a:solidFill>
                  <a:srgbClr val="000000"/>
                </a:solidFill>
                <a:latin typeface="Arial" panose="020B0604020202020204" pitchFamily="34" charset="0"/>
                <a:cs typeface="Arial" panose="020B0604020202020204" pitchFamily="34" charset="0"/>
              </a:rPr>
              <a:t>, </a:t>
            </a:r>
            <a:r>
              <a:rPr lang="tr-TR" sz="1650" dirty="0" err="1">
                <a:solidFill>
                  <a:srgbClr val="000000"/>
                </a:solidFill>
                <a:latin typeface="Arial" panose="020B0604020202020204" pitchFamily="34" charset="0"/>
                <a:cs typeface="Arial" panose="020B0604020202020204" pitchFamily="34" charset="0"/>
              </a:rPr>
              <a:t>süsengiller</a:t>
            </a:r>
            <a:r>
              <a:rPr lang="tr-TR" sz="1650" dirty="0">
                <a:solidFill>
                  <a:srgbClr val="000000"/>
                </a:solidFill>
                <a:latin typeface="Arial" panose="020B0604020202020204" pitchFamily="34" charset="0"/>
                <a:cs typeface="Arial" panose="020B0604020202020204" pitchFamily="34" charset="0"/>
              </a:rPr>
              <a:t>, zambakgiller, </a:t>
            </a:r>
            <a:r>
              <a:rPr lang="tr-TR" sz="1650" dirty="0" err="1">
                <a:solidFill>
                  <a:srgbClr val="000000"/>
                </a:solidFill>
                <a:latin typeface="Arial" panose="020B0604020202020204" pitchFamily="34" charset="0"/>
                <a:cs typeface="Arial" panose="020B0604020202020204" pitchFamily="34" charset="0"/>
              </a:rPr>
              <a:t>salepgiller</a:t>
            </a:r>
            <a:r>
              <a:rPr lang="tr-TR" sz="1650" dirty="0">
                <a:solidFill>
                  <a:srgbClr val="000000"/>
                </a:solidFill>
                <a:latin typeface="Arial" panose="020B0604020202020204" pitchFamily="34" charset="0"/>
                <a:cs typeface="Arial" panose="020B0604020202020204" pitchFamily="34" charset="0"/>
              </a:rPr>
              <a:t>, gelincikgiller, </a:t>
            </a:r>
            <a:r>
              <a:rPr lang="tr-TR" sz="1650" dirty="0" err="1">
                <a:solidFill>
                  <a:srgbClr val="000000"/>
                </a:solidFill>
                <a:latin typeface="Arial" panose="020B0604020202020204" pitchFamily="34" charset="0"/>
                <a:cs typeface="Arial" panose="020B0604020202020204" pitchFamily="34" charset="0"/>
              </a:rPr>
              <a:t>menekşegiller</a:t>
            </a:r>
            <a:r>
              <a:rPr lang="tr-TR" sz="1650" dirty="0">
                <a:solidFill>
                  <a:srgbClr val="000000"/>
                </a:solidFill>
                <a:latin typeface="Arial" panose="020B0604020202020204" pitchFamily="34" charset="0"/>
                <a:cs typeface="Arial" panose="020B0604020202020204" pitchFamily="34" charset="0"/>
              </a:rPr>
              <a:t> vb.) görmek mümkündür. Bursa’da kurt, çakal, ayı, tilki, karaca, geyik, akbaba, kartal, çalıkuşu, saksağan, leş kargası, kestane kargası, yaban domuzu, tavşan, keklik, ada tavşanı, çil, bağırtlak, çulluk, yaban ördeği, güvercin, tahtalı, </a:t>
            </a:r>
            <a:r>
              <a:rPr lang="tr-TR" sz="1650" dirty="0" err="1">
                <a:solidFill>
                  <a:srgbClr val="000000"/>
                </a:solidFill>
                <a:latin typeface="Arial" panose="020B0604020202020204" pitchFamily="34" charset="0"/>
                <a:cs typeface="Arial" panose="020B0604020202020204" pitchFamily="34" charset="0"/>
              </a:rPr>
              <a:t>sakarmeke</a:t>
            </a:r>
            <a:r>
              <a:rPr lang="tr-TR" sz="1650" dirty="0">
                <a:solidFill>
                  <a:srgbClr val="000000"/>
                </a:solidFill>
                <a:latin typeface="Arial" panose="020B0604020202020204" pitchFamily="34" charset="0"/>
                <a:cs typeface="Arial" panose="020B0604020202020204" pitchFamily="34" charset="0"/>
              </a:rPr>
              <a:t>, yaban kazı, bıldırcın ve üveyik gibi yaban hayvanları vardır. İlde yaban hayatı koruma sahası olarak tescil edilen yerler aşağıda belirtilmiştir. Mustafa Kemal Paşa – Paşalar – Sarnıç Yaban Hayatı Koruma Sahası İnegöl – </a:t>
            </a:r>
            <a:r>
              <a:rPr lang="tr-TR" sz="1650" dirty="0" err="1">
                <a:solidFill>
                  <a:srgbClr val="000000"/>
                </a:solidFill>
                <a:latin typeface="Arial" panose="020B0604020202020204" pitchFamily="34" charset="0"/>
                <a:cs typeface="Arial" panose="020B0604020202020204" pitchFamily="34" charset="0"/>
              </a:rPr>
              <a:t>Boğazova</a:t>
            </a:r>
            <a:r>
              <a:rPr lang="tr-TR" sz="1650" dirty="0">
                <a:solidFill>
                  <a:srgbClr val="000000"/>
                </a:solidFill>
                <a:latin typeface="Arial" panose="020B0604020202020204" pitchFamily="34" charset="0"/>
                <a:cs typeface="Arial" panose="020B0604020202020204" pitchFamily="34" charset="0"/>
              </a:rPr>
              <a:t> Yaban Hayatı Koruma Sahası Karacabey-Karadağ-</a:t>
            </a:r>
            <a:r>
              <a:rPr lang="tr-TR" sz="1650" dirty="0" err="1">
                <a:solidFill>
                  <a:srgbClr val="000000"/>
                </a:solidFill>
                <a:latin typeface="Arial" panose="020B0604020202020204" pitchFamily="34" charset="0"/>
                <a:cs typeface="Arial" panose="020B0604020202020204" pitchFamily="34" charset="0"/>
              </a:rPr>
              <a:t>Ovakorusu</a:t>
            </a:r>
            <a:r>
              <a:rPr lang="tr-TR" sz="1650" dirty="0">
                <a:solidFill>
                  <a:srgbClr val="000000"/>
                </a:solidFill>
                <a:latin typeface="Arial" panose="020B0604020202020204" pitchFamily="34" charset="0"/>
                <a:cs typeface="Arial" panose="020B0604020202020204" pitchFamily="34" charset="0"/>
              </a:rPr>
              <a:t> Yaban Hayatı Koruma Sahası Gemlik-Haram Sülün Yetiştirme Sahası Mustafa Kemal Paşa-</a:t>
            </a:r>
            <a:r>
              <a:rPr lang="tr-TR" sz="1650" dirty="0" err="1">
                <a:solidFill>
                  <a:srgbClr val="000000"/>
                </a:solidFill>
                <a:latin typeface="Arial" panose="020B0604020202020204" pitchFamily="34" charset="0"/>
                <a:cs typeface="Arial" panose="020B0604020202020204" pitchFamily="34" charset="0"/>
              </a:rPr>
              <a:t>Söğütalan</a:t>
            </a:r>
            <a:r>
              <a:rPr lang="tr-TR" sz="1650" dirty="0">
                <a:solidFill>
                  <a:srgbClr val="000000"/>
                </a:solidFill>
                <a:latin typeface="Arial" panose="020B0604020202020204" pitchFamily="34" charset="0"/>
                <a:cs typeface="Arial" panose="020B0604020202020204" pitchFamily="34" charset="0"/>
              </a:rPr>
              <a:t> Sülün Yetiştirme Sahası İnegöl-</a:t>
            </a:r>
            <a:r>
              <a:rPr lang="tr-TR" sz="1650" dirty="0" err="1">
                <a:solidFill>
                  <a:srgbClr val="000000"/>
                </a:solidFill>
                <a:latin typeface="Arial" panose="020B0604020202020204" pitchFamily="34" charset="0"/>
                <a:cs typeface="Arial" panose="020B0604020202020204" pitchFamily="34" charset="0"/>
              </a:rPr>
              <a:t>Dedebayırtepe</a:t>
            </a:r>
            <a:r>
              <a:rPr lang="tr-TR" sz="1650" dirty="0">
                <a:solidFill>
                  <a:srgbClr val="000000"/>
                </a:solidFill>
                <a:latin typeface="Arial" panose="020B0604020202020204" pitchFamily="34" charset="0"/>
                <a:cs typeface="Arial" panose="020B0604020202020204" pitchFamily="34" charset="0"/>
              </a:rPr>
              <a:t> Sülün Yetiştirme Sahası bulunmaktadır</a:t>
            </a:r>
          </a:p>
        </p:txBody>
      </p:sp>
      <p:pic>
        <p:nvPicPr>
          <p:cNvPr id="7" name="Resim 6">
            <a:extLst>
              <a:ext uri="{FF2B5EF4-FFF2-40B4-BE49-F238E27FC236}">
                <a16:creationId xmlns:a16="http://schemas.microsoft.com/office/drawing/2014/main" id="{CC7D354C-DD28-4FEF-92E7-F512E30328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08" y="0"/>
            <a:ext cx="3333160" cy="6858000"/>
          </a:xfrm>
          <a:prstGeom prst="rect">
            <a:avLst/>
          </a:prstGeom>
        </p:spPr>
      </p:pic>
    </p:spTree>
    <p:extLst>
      <p:ext uri="{BB962C8B-B14F-4D97-AF65-F5344CB8AC3E}">
        <p14:creationId xmlns:p14="http://schemas.microsoft.com/office/powerpoint/2010/main" val="31768102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1">
          <a:gsLst>
            <a:gs pos="10000">
              <a:srgbClr val="ABB8ED"/>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xfrm>
            <a:off x="3779912" y="2924944"/>
            <a:ext cx="4608512" cy="1296144"/>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endParaRPr lang="tr-TR" dirty="0">
              <a:solidFill>
                <a:schemeClr val="tx1"/>
              </a:solidFill>
              <a:latin typeface="Arial Black" panose="020B0A04020102020204" pitchFamily="34" charset="0"/>
            </a:endParaRPr>
          </a:p>
          <a:p>
            <a:endParaRPr lang="en-US" dirty="0"/>
          </a:p>
        </p:txBody>
      </p:sp>
      <p:sp>
        <p:nvSpPr>
          <p:cNvPr id="2" name="Dikdörtgen 1"/>
          <p:cNvSpPr/>
          <p:nvPr/>
        </p:nvSpPr>
        <p:spPr>
          <a:xfrm>
            <a:off x="107504" y="116632"/>
            <a:ext cx="9036496" cy="400110"/>
          </a:xfrm>
          <a:prstGeom prst="rect">
            <a:avLst/>
          </a:prstGeom>
        </p:spPr>
        <p:txBody>
          <a:bodyPr wrap="square">
            <a:spAutoFit/>
          </a:bodyPr>
          <a:lstStyle/>
          <a:p>
            <a:r>
              <a:rPr lang="tr-TR" sz="2000" dirty="0">
                <a:solidFill>
                  <a:srgbClr val="000000"/>
                </a:solidFill>
                <a:latin typeface="Arial Black" panose="020B0A04020102020204" pitchFamily="34" charset="0"/>
              </a:rPr>
              <a:t>BİYOÇEŞİTLİLİK VE YABAN HAYATI</a:t>
            </a:r>
            <a:endParaRPr lang="tr-TR" sz="2000" b="1" dirty="0">
              <a:solidFill>
                <a:srgbClr val="000000"/>
              </a:solidFill>
              <a:latin typeface="Arial Black" panose="020B0A04020102020204" pitchFamily="34" charset="0"/>
            </a:endParaRPr>
          </a:p>
        </p:txBody>
      </p:sp>
      <p:sp>
        <p:nvSpPr>
          <p:cNvPr id="4" name="Dikdörtgen 3"/>
          <p:cNvSpPr/>
          <p:nvPr/>
        </p:nvSpPr>
        <p:spPr>
          <a:xfrm>
            <a:off x="1979712" y="545762"/>
            <a:ext cx="4601265" cy="400110"/>
          </a:xfrm>
          <a:prstGeom prst="rect">
            <a:avLst/>
          </a:prstGeom>
        </p:spPr>
        <p:txBody>
          <a:bodyPr wrap="square">
            <a:spAutoFit/>
          </a:bodyPr>
          <a:lstStyle/>
          <a:p>
            <a:pPr lvl="0"/>
            <a:r>
              <a:rPr lang="tr-TR" sz="2000" b="1" dirty="0">
                <a:solidFill>
                  <a:srgbClr val="000000"/>
                </a:solidFill>
              </a:rPr>
              <a:t>ENDEMİK TÜR ÖRNEKLERİ </a:t>
            </a:r>
          </a:p>
        </p:txBody>
      </p:sp>
      <p:pic>
        <p:nvPicPr>
          <p:cNvPr id="10" name="Resim 9"/>
          <p:cNvPicPr/>
          <p:nvPr/>
        </p:nvPicPr>
        <p:blipFill>
          <a:blip r:embed="rId3" cstate="print">
            <a:extLst>
              <a:ext uri="{28A0092B-C50C-407E-A947-70E740481C1C}">
                <a14:useLocalDpi xmlns:a14="http://schemas.microsoft.com/office/drawing/2010/main" val="0"/>
              </a:ext>
            </a:extLst>
          </a:blip>
          <a:stretch>
            <a:fillRect/>
          </a:stretch>
        </p:blipFill>
        <p:spPr bwMode="auto">
          <a:xfrm>
            <a:off x="4429666" y="1131894"/>
            <a:ext cx="4302622" cy="4877247"/>
          </a:xfrm>
          <a:prstGeom prst="rect">
            <a:avLst/>
          </a:prstGeom>
          <a:noFill/>
          <a:ln>
            <a:noFill/>
          </a:ln>
        </p:spPr>
      </p:pic>
      <p:sp>
        <p:nvSpPr>
          <p:cNvPr id="5" name="Dikdörtgen 4"/>
          <p:cNvSpPr/>
          <p:nvPr/>
        </p:nvSpPr>
        <p:spPr>
          <a:xfrm>
            <a:off x="74016" y="6237312"/>
            <a:ext cx="3672407" cy="461665"/>
          </a:xfrm>
          <a:prstGeom prst="rect">
            <a:avLst/>
          </a:prstGeom>
        </p:spPr>
        <p:txBody>
          <a:bodyPr wrap="square">
            <a:spAutoFit/>
          </a:bodyPr>
          <a:lstStyle/>
          <a:p>
            <a:pPr lvl="0">
              <a:spcBef>
                <a:spcPts val="0"/>
              </a:spcBef>
              <a:spcAft>
                <a:spcPts val="0"/>
              </a:spcAft>
            </a:pPr>
            <a:r>
              <a:rPr lang="tr-TR" b="1" dirty="0">
                <a:solidFill>
                  <a:schemeClr val="tx1"/>
                </a:solidFill>
              </a:rPr>
              <a:t>OYA AĞACI </a:t>
            </a:r>
          </a:p>
        </p:txBody>
      </p:sp>
      <p:sp>
        <p:nvSpPr>
          <p:cNvPr id="12" name="Dikdörtgen 11"/>
          <p:cNvSpPr/>
          <p:nvPr/>
        </p:nvSpPr>
        <p:spPr>
          <a:xfrm flipH="1">
            <a:off x="5004047" y="6217291"/>
            <a:ext cx="3240360" cy="461665"/>
          </a:xfrm>
          <a:prstGeom prst="rect">
            <a:avLst/>
          </a:prstGeom>
        </p:spPr>
        <p:txBody>
          <a:bodyPr wrap="square">
            <a:spAutoFit/>
          </a:bodyPr>
          <a:lstStyle/>
          <a:p>
            <a:pPr lvl="0">
              <a:spcBef>
                <a:spcPts val="0"/>
              </a:spcBef>
              <a:spcAft>
                <a:spcPts val="0"/>
              </a:spcAft>
            </a:pPr>
            <a:r>
              <a:rPr lang="tr-TR" b="1" dirty="0">
                <a:solidFill>
                  <a:schemeClr val="tx1"/>
                </a:solidFill>
              </a:rPr>
              <a:t>ZEYTİN AĞACI </a:t>
            </a:r>
          </a:p>
        </p:txBody>
      </p:sp>
      <p:pic>
        <p:nvPicPr>
          <p:cNvPr id="3" name="Resim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131895"/>
            <a:ext cx="4297915" cy="4877246"/>
          </a:xfrm>
          <a:prstGeom prst="rect">
            <a:avLst/>
          </a:prstGeom>
        </p:spPr>
      </p:pic>
    </p:spTree>
    <p:extLst>
      <p:ext uri="{BB962C8B-B14F-4D97-AF65-F5344CB8AC3E}">
        <p14:creationId xmlns:p14="http://schemas.microsoft.com/office/powerpoint/2010/main" val="24673475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gradFill rotWithShape="1">
          <a:gsLst>
            <a:gs pos="10000">
              <a:srgbClr val="ABB8ED"/>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xfrm>
            <a:off x="3779912" y="2924944"/>
            <a:ext cx="4608512" cy="1296144"/>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endParaRPr lang="tr-TR" dirty="0">
              <a:solidFill>
                <a:schemeClr val="tx1"/>
              </a:solidFill>
              <a:latin typeface="Arial Black" panose="020B0A04020102020204" pitchFamily="34" charset="0"/>
            </a:endParaRPr>
          </a:p>
          <a:p>
            <a:endParaRPr lang="en-US" dirty="0"/>
          </a:p>
        </p:txBody>
      </p:sp>
      <p:sp>
        <p:nvSpPr>
          <p:cNvPr id="2" name="Dikdörtgen 1"/>
          <p:cNvSpPr/>
          <p:nvPr/>
        </p:nvSpPr>
        <p:spPr>
          <a:xfrm>
            <a:off x="107504" y="116632"/>
            <a:ext cx="9036496" cy="400110"/>
          </a:xfrm>
          <a:prstGeom prst="rect">
            <a:avLst/>
          </a:prstGeom>
        </p:spPr>
        <p:txBody>
          <a:bodyPr wrap="square">
            <a:spAutoFit/>
          </a:bodyPr>
          <a:lstStyle/>
          <a:p>
            <a:r>
              <a:rPr lang="tr-TR" sz="2000" dirty="0">
                <a:solidFill>
                  <a:srgbClr val="000000"/>
                </a:solidFill>
                <a:latin typeface="Arial Black" panose="020B0A04020102020204" pitchFamily="34" charset="0"/>
              </a:rPr>
              <a:t>BİYOÇEŞİTLİLİK VE YABAN HAYATI</a:t>
            </a:r>
            <a:endParaRPr lang="tr-TR" sz="2000" b="1" dirty="0">
              <a:solidFill>
                <a:srgbClr val="000000"/>
              </a:solidFill>
              <a:latin typeface="Arial Black" panose="020B0A04020102020204" pitchFamily="34" charset="0"/>
            </a:endParaRPr>
          </a:p>
        </p:txBody>
      </p:sp>
      <p:sp>
        <p:nvSpPr>
          <p:cNvPr id="4" name="Dikdörtgen 3"/>
          <p:cNvSpPr/>
          <p:nvPr/>
        </p:nvSpPr>
        <p:spPr>
          <a:xfrm>
            <a:off x="1979712" y="545762"/>
            <a:ext cx="4601265" cy="400110"/>
          </a:xfrm>
          <a:prstGeom prst="rect">
            <a:avLst/>
          </a:prstGeom>
        </p:spPr>
        <p:txBody>
          <a:bodyPr wrap="square">
            <a:spAutoFit/>
          </a:bodyPr>
          <a:lstStyle/>
          <a:p>
            <a:pPr lvl="0"/>
            <a:r>
              <a:rPr lang="tr-TR" sz="2000" b="1" dirty="0">
                <a:solidFill>
                  <a:srgbClr val="000000"/>
                </a:solidFill>
              </a:rPr>
              <a:t>ENDEMİK TÜR ÖRNEKLERİ </a:t>
            </a:r>
          </a:p>
        </p:txBody>
      </p:sp>
      <p:sp>
        <p:nvSpPr>
          <p:cNvPr id="5" name="Dikdörtgen 4"/>
          <p:cNvSpPr/>
          <p:nvPr/>
        </p:nvSpPr>
        <p:spPr>
          <a:xfrm>
            <a:off x="74016" y="6237312"/>
            <a:ext cx="3672407" cy="461665"/>
          </a:xfrm>
          <a:prstGeom prst="rect">
            <a:avLst/>
          </a:prstGeom>
        </p:spPr>
        <p:txBody>
          <a:bodyPr wrap="square">
            <a:spAutoFit/>
          </a:bodyPr>
          <a:lstStyle/>
          <a:p>
            <a:pPr lvl="0">
              <a:spcBef>
                <a:spcPts val="0"/>
              </a:spcBef>
              <a:spcAft>
                <a:spcPts val="0"/>
              </a:spcAft>
            </a:pPr>
            <a:r>
              <a:rPr lang="tr-TR" b="1" dirty="0">
                <a:solidFill>
                  <a:schemeClr val="tx1"/>
                </a:solidFill>
              </a:rPr>
              <a:t>BALAN SÜMBÜLÜ </a:t>
            </a:r>
          </a:p>
        </p:txBody>
      </p:sp>
      <p:sp>
        <p:nvSpPr>
          <p:cNvPr id="12" name="Dikdörtgen 11"/>
          <p:cNvSpPr/>
          <p:nvPr/>
        </p:nvSpPr>
        <p:spPr>
          <a:xfrm flipH="1">
            <a:off x="5004047" y="6217291"/>
            <a:ext cx="3240360" cy="461665"/>
          </a:xfrm>
          <a:prstGeom prst="rect">
            <a:avLst/>
          </a:prstGeom>
        </p:spPr>
        <p:txBody>
          <a:bodyPr wrap="square">
            <a:spAutoFit/>
          </a:bodyPr>
          <a:lstStyle/>
          <a:p>
            <a:pPr lvl="0">
              <a:spcBef>
                <a:spcPts val="0"/>
              </a:spcBef>
              <a:spcAft>
                <a:spcPts val="0"/>
              </a:spcAft>
            </a:pPr>
            <a:r>
              <a:rPr lang="tr-TR" b="1" dirty="0">
                <a:solidFill>
                  <a:schemeClr val="tx1"/>
                </a:solidFill>
              </a:rPr>
              <a:t>EBER SARISI</a:t>
            </a:r>
          </a:p>
        </p:txBody>
      </p:sp>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131894"/>
            <a:ext cx="4322161" cy="4961402"/>
          </a:xfrm>
          <a:prstGeom prst="rect">
            <a:avLst/>
          </a:prstGeom>
        </p:spPr>
      </p:pic>
      <p:pic>
        <p:nvPicPr>
          <p:cNvPr id="7" name="Resim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9666" y="1131894"/>
            <a:ext cx="4714334" cy="4961402"/>
          </a:xfrm>
          <a:prstGeom prst="rect">
            <a:avLst/>
          </a:prstGeom>
        </p:spPr>
      </p:pic>
    </p:spTree>
    <p:extLst>
      <p:ext uri="{BB962C8B-B14F-4D97-AF65-F5344CB8AC3E}">
        <p14:creationId xmlns:p14="http://schemas.microsoft.com/office/powerpoint/2010/main" val="22266141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rotWithShape="1">
          <a:gsLst>
            <a:gs pos="10000">
              <a:srgbClr val="ABB8ED"/>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4" name="Dikdörtgen 3"/>
          <p:cNvSpPr/>
          <p:nvPr/>
        </p:nvSpPr>
        <p:spPr>
          <a:xfrm>
            <a:off x="179512" y="3573016"/>
            <a:ext cx="9071993" cy="369332"/>
          </a:xfrm>
          <a:prstGeom prst="rect">
            <a:avLst/>
          </a:prstGeom>
        </p:spPr>
        <p:txBody>
          <a:bodyPr wrap="square">
            <a:spAutoFit/>
          </a:bodyPr>
          <a:lstStyle/>
          <a:p>
            <a:pPr algn="ctr"/>
            <a:r>
              <a:rPr lang="tr-TR" b="1" dirty="0">
                <a:solidFill>
                  <a:srgbClr val="000000"/>
                </a:solidFill>
                <a:latin typeface="Arial Black" panose="020B0A04020102020204" pitchFamily="34" charset="0"/>
              </a:rPr>
              <a:t>KÜLTÜREL DEĞERLER</a:t>
            </a:r>
          </a:p>
        </p:txBody>
      </p:sp>
      <p:sp>
        <p:nvSpPr>
          <p:cNvPr id="7" name="Google Shape;203;p26"/>
          <p:cNvSpPr txBox="1">
            <a:spLocks/>
          </p:cNvSpPr>
          <p:nvPr/>
        </p:nvSpPr>
        <p:spPr bwMode="auto">
          <a:xfrm>
            <a:off x="107504" y="1422502"/>
            <a:ext cx="9144001" cy="760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spcFirstLastPara="1" vert="horz" wrap="square" lIns="121900" tIns="121900" rIns="121900" bIns="121900" numCol="1" anchor="t" anchorCtr="0" compatLnSpc="1">
            <a:prstTxWarp prst="textNoShape">
              <a:avLst/>
            </a:prstTxWarp>
            <a:noAutofit/>
          </a:bodyPr>
          <a:lstStyle>
            <a:lvl1pPr marL="0" indent="0" algn="ctr" rtl="0" eaLnBrk="1" fontAlgn="base" hangingPunct="1">
              <a:spcBef>
                <a:spcPct val="20000"/>
              </a:spcBef>
              <a:spcAft>
                <a:spcPct val="0"/>
              </a:spcAft>
              <a:buFontTx/>
              <a:buNone/>
              <a:defRPr sz="2400" kern="1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bg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bg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bg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00965"/>
            <a:endParaRPr lang="tr-TR" sz="1600" dirty="0">
              <a:solidFill>
                <a:srgbClr val="000000"/>
              </a:solidFill>
              <a:latin typeface="Arial Black" panose="020B0A04020102020204" pitchFamily="34" charset="0"/>
              <a:ea typeface="Calibri" panose="020F0502020204030204" pitchFamily="34" charset="0"/>
            </a:endParaRPr>
          </a:p>
        </p:txBody>
      </p:sp>
      <p:sp>
        <p:nvSpPr>
          <p:cNvPr id="2" name="Dikdörtgen 1"/>
          <p:cNvSpPr/>
          <p:nvPr/>
        </p:nvSpPr>
        <p:spPr>
          <a:xfrm>
            <a:off x="0" y="2867202"/>
            <a:ext cx="8928992" cy="348365"/>
          </a:xfrm>
          <a:prstGeom prst="rect">
            <a:avLst/>
          </a:prstGeom>
        </p:spPr>
        <p:txBody>
          <a:bodyPr wrap="square">
            <a:spAutoFit/>
          </a:bodyPr>
          <a:lstStyle/>
          <a:p>
            <a:pPr marL="48260" algn="ctr">
              <a:lnSpc>
                <a:spcPts val="2070"/>
              </a:lnSpc>
              <a:spcBef>
                <a:spcPts val="315"/>
              </a:spcBef>
            </a:pPr>
            <a:r>
              <a:rPr lang="tr-TR" sz="1600" b="1" dirty="0">
                <a:solidFill>
                  <a:srgbClr val="000000"/>
                </a:solidFill>
                <a:latin typeface="Arial Black" panose="020B0A04020102020204" pitchFamily="34" charset="0"/>
              </a:rPr>
              <a:t>OLİMARİN OTEL</a:t>
            </a:r>
            <a:endParaRPr lang="tr-TR" sz="1600" dirty="0">
              <a:solidFill>
                <a:srgbClr val="000000"/>
              </a:solidFill>
              <a:latin typeface="Arial Black" panose="020B0A04020102020204" pitchFamily="34" charset="0"/>
            </a:endParaRPr>
          </a:p>
        </p:txBody>
      </p:sp>
      <p:pic>
        <p:nvPicPr>
          <p:cNvPr id="6" name="Resim 5">
            <a:extLst>
              <a:ext uri="{FF2B5EF4-FFF2-40B4-BE49-F238E27FC236}">
                <a16:creationId xmlns:a16="http://schemas.microsoft.com/office/drawing/2014/main" id="{CF0B8D01-2CEA-4CFA-AC44-56E72FE1BB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81262" y="-452490"/>
            <a:ext cx="3268492" cy="3140968"/>
          </a:xfrm>
          <a:prstGeom prst="rect">
            <a:avLst/>
          </a:prstGeom>
        </p:spPr>
      </p:pic>
    </p:spTree>
    <p:extLst>
      <p:ext uri="{BB962C8B-B14F-4D97-AF65-F5344CB8AC3E}">
        <p14:creationId xmlns:p14="http://schemas.microsoft.com/office/powerpoint/2010/main" val="13519602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rotWithShape="1">
          <a:gsLst>
            <a:gs pos="10000">
              <a:srgbClr val="ABB8ED"/>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xfrm>
            <a:off x="3779912" y="2924944"/>
            <a:ext cx="4608512" cy="1296144"/>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endParaRPr lang="tr-TR" dirty="0">
              <a:solidFill>
                <a:schemeClr val="tx1"/>
              </a:solidFill>
              <a:latin typeface="Arial Black" panose="020B0A04020102020204" pitchFamily="34" charset="0"/>
            </a:endParaRPr>
          </a:p>
          <a:p>
            <a:endParaRPr lang="en-US" dirty="0"/>
          </a:p>
        </p:txBody>
      </p:sp>
      <p:sp>
        <p:nvSpPr>
          <p:cNvPr id="2" name="Dikdörtgen 1"/>
          <p:cNvSpPr/>
          <p:nvPr/>
        </p:nvSpPr>
        <p:spPr>
          <a:xfrm>
            <a:off x="2123728" y="548680"/>
            <a:ext cx="6552728" cy="461665"/>
          </a:xfrm>
          <a:prstGeom prst="rect">
            <a:avLst/>
          </a:prstGeom>
        </p:spPr>
        <p:txBody>
          <a:bodyPr wrap="square">
            <a:spAutoFit/>
          </a:bodyPr>
          <a:lstStyle/>
          <a:p>
            <a:r>
              <a:rPr lang="tr-TR" b="1" dirty="0">
                <a:solidFill>
                  <a:srgbClr val="000000"/>
                </a:solidFill>
                <a:latin typeface="Arial Black" panose="020B0A04020102020204" pitchFamily="34" charset="0"/>
              </a:rPr>
              <a:t>Kültürel Değerler</a:t>
            </a:r>
          </a:p>
        </p:txBody>
      </p:sp>
      <p:sp>
        <p:nvSpPr>
          <p:cNvPr id="3" name="Dikdörtgen 2"/>
          <p:cNvSpPr/>
          <p:nvPr/>
        </p:nvSpPr>
        <p:spPr>
          <a:xfrm>
            <a:off x="2339752" y="1988840"/>
            <a:ext cx="6696744" cy="338554"/>
          </a:xfrm>
          <a:prstGeom prst="rect">
            <a:avLst/>
          </a:prstGeom>
        </p:spPr>
        <p:txBody>
          <a:bodyPr wrap="square">
            <a:spAutoFit/>
          </a:bodyPr>
          <a:lstStyle/>
          <a:p>
            <a:pPr algn="l"/>
            <a:r>
              <a:rPr lang="tr-TR" sz="1600" dirty="0">
                <a:solidFill>
                  <a:srgbClr val="000000"/>
                </a:solidFill>
              </a:rPr>
              <a:t>.</a:t>
            </a:r>
          </a:p>
        </p:txBody>
      </p:sp>
      <p:pic>
        <p:nvPicPr>
          <p:cNvPr id="9" name="Resim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051720" cy="6858000"/>
          </a:xfrm>
          <a:prstGeom prst="rect">
            <a:avLst/>
          </a:prstGeom>
          <a:noFill/>
        </p:spPr>
      </p:pic>
      <p:sp>
        <p:nvSpPr>
          <p:cNvPr id="4" name="Dikdörtgen 3"/>
          <p:cNvSpPr/>
          <p:nvPr/>
        </p:nvSpPr>
        <p:spPr>
          <a:xfrm>
            <a:off x="2115736" y="1340768"/>
            <a:ext cx="7128792" cy="3731791"/>
          </a:xfrm>
          <a:prstGeom prst="rect">
            <a:avLst/>
          </a:prstGeom>
        </p:spPr>
        <p:txBody>
          <a:bodyPr wrap="square">
            <a:spAutoFit/>
          </a:bodyPr>
          <a:lstStyle/>
          <a:p>
            <a:pPr marL="48260" algn="l">
              <a:lnSpc>
                <a:spcPts val="2070"/>
              </a:lnSpc>
              <a:spcBef>
                <a:spcPts val="315"/>
              </a:spcBef>
            </a:pPr>
            <a:r>
              <a:rPr lang="tr-TR" sz="1400" b="1" spc="-5" dirty="0" err="1">
                <a:solidFill>
                  <a:srgbClr val="000000"/>
                </a:solidFill>
                <a:latin typeface="Arial Black" panose="020B0A04020102020204" pitchFamily="34" charset="0"/>
              </a:rPr>
              <a:t>Olimarin</a:t>
            </a:r>
            <a:r>
              <a:rPr lang="tr-TR" sz="1400" b="1" spc="-5" dirty="0">
                <a:solidFill>
                  <a:srgbClr val="000000"/>
                </a:solidFill>
                <a:latin typeface="Arial Black" panose="020B0A04020102020204" pitchFamily="34" charset="0"/>
              </a:rPr>
              <a:t> Otel olarak Kullandığımız doğal kaynakların, etkileşimde    olduğumuz </a:t>
            </a:r>
            <a:r>
              <a:rPr lang="tr-TR" sz="1400" b="1" spc="-5" dirty="0">
                <a:solidFill>
                  <a:srgbClr val="000000"/>
                </a:solidFill>
                <a:latin typeface="Arial Black" panose="020B0A04020102020204" pitchFamily="34" charset="0"/>
                <a:ea typeface="Arial MT"/>
                <a:cs typeface="Arial MT"/>
              </a:rPr>
              <a:t>yakın</a:t>
            </a:r>
            <a:r>
              <a:rPr lang="tr-TR" sz="1400" b="1" spc="-45" dirty="0">
                <a:solidFill>
                  <a:srgbClr val="000000"/>
                </a:solidFill>
                <a:latin typeface="Arial Black" panose="020B0A04020102020204" pitchFamily="34" charset="0"/>
                <a:ea typeface="Arial MT"/>
                <a:cs typeface="Arial MT"/>
              </a:rPr>
              <a:t> </a:t>
            </a:r>
            <a:r>
              <a:rPr lang="tr-TR" sz="1400" b="1" spc="-5" dirty="0">
                <a:solidFill>
                  <a:srgbClr val="000000"/>
                </a:solidFill>
                <a:latin typeface="Arial Black" panose="020B0A04020102020204" pitchFamily="34" charset="0"/>
                <a:ea typeface="Arial MT"/>
                <a:cs typeface="Arial MT"/>
              </a:rPr>
              <a:t>çevre</a:t>
            </a:r>
            <a:r>
              <a:rPr lang="tr-TR" sz="1400" b="1" spc="-60" dirty="0">
                <a:solidFill>
                  <a:srgbClr val="000000"/>
                </a:solidFill>
                <a:latin typeface="Arial Black" panose="020B0A04020102020204" pitchFamily="34" charset="0"/>
                <a:ea typeface="Arial MT"/>
                <a:cs typeface="Arial MT"/>
              </a:rPr>
              <a:t> </a:t>
            </a:r>
            <a:r>
              <a:rPr lang="tr-TR" sz="1400" b="1" spc="-5" dirty="0">
                <a:solidFill>
                  <a:srgbClr val="000000"/>
                </a:solidFill>
                <a:latin typeface="Arial Black" panose="020B0A04020102020204" pitchFamily="34" charset="0"/>
                <a:ea typeface="Arial MT"/>
                <a:cs typeface="Arial MT"/>
              </a:rPr>
              <a:t>ve</a:t>
            </a:r>
            <a:r>
              <a:rPr lang="tr-TR" sz="1400" b="1" spc="-35" dirty="0">
                <a:solidFill>
                  <a:srgbClr val="000000"/>
                </a:solidFill>
                <a:latin typeface="Arial Black" panose="020B0A04020102020204" pitchFamily="34" charset="0"/>
                <a:ea typeface="Arial MT"/>
                <a:cs typeface="Arial MT"/>
              </a:rPr>
              <a:t> </a:t>
            </a:r>
            <a:r>
              <a:rPr lang="tr-TR" sz="1400" b="1" spc="-10" dirty="0">
                <a:solidFill>
                  <a:srgbClr val="000000"/>
                </a:solidFill>
                <a:latin typeface="Arial Black" panose="020B0A04020102020204" pitchFamily="34" charset="0"/>
                <a:ea typeface="Arial MT"/>
                <a:cs typeface="Arial MT"/>
              </a:rPr>
              <a:t>yörenin, </a:t>
            </a:r>
            <a:r>
              <a:rPr lang="tr-TR" sz="1400" b="1" spc="-5" dirty="0">
                <a:solidFill>
                  <a:srgbClr val="000000"/>
                </a:solidFill>
                <a:latin typeface="Arial Black" panose="020B0A04020102020204" pitchFamily="34" charset="0"/>
                <a:ea typeface="Arial MT"/>
                <a:cs typeface="Arial MT"/>
              </a:rPr>
              <a:t>çalışanlarımızla oluşturduğumuz büyük ailemizin  kurumsal başarımıza ve </a:t>
            </a:r>
            <a:r>
              <a:rPr lang="tr-TR" sz="1400" b="1" dirty="0">
                <a:solidFill>
                  <a:srgbClr val="000000"/>
                </a:solidFill>
                <a:latin typeface="Arial Black" panose="020B0A04020102020204" pitchFamily="34" charset="0"/>
                <a:ea typeface="Calibri" panose="020F0502020204030204" pitchFamily="34" charset="0"/>
              </a:rPr>
              <a:t>misafirlerimize</a:t>
            </a:r>
            <a:r>
              <a:rPr lang="tr-TR" sz="1400" b="1" spc="-20"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yaşattığımız</a:t>
            </a:r>
            <a:r>
              <a:rPr lang="tr-TR" sz="1400" b="1" spc="-55"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deneyimlere büyük</a:t>
            </a:r>
            <a:r>
              <a:rPr lang="tr-TR" sz="1400" b="1" spc="-20"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etkisi</a:t>
            </a:r>
            <a:r>
              <a:rPr lang="tr-TR" sz="1400" b="1" spc="-40"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olduğunun farkında</a:t>
            </a:r>
            <a:r>
              <a:rPr lang="tr-TR" sz="1400" b="1" spc="-55"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olarak,</a:t>
            </a:r>
            <a:r>
              <a:rPr lang="tr-TR" sz="1400" b="1" spc="-50"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her aşamada sorumluluklarımızı gözden geçirmeyi bir yönetim anlayışı olarak benimsemekteyiz.</a:t>
            </a:r>
            <a:r>
              <a:rPr lang="tr-TR" sz="1400" b="1" spc="-15"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Bu</a:t>
            </a:r>
            <a:r>
              <a:rPr lang="tr-TR" sz="1400" b="1" spc="-30"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yüzden</a:t>
            </a:r>
            <a:r>
              <a:rPr lang="tr-TR" sz="1400" b="1" spc="-10"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daima</a:t>
            </a:r>
            <a:r>
              <a:rPr lang="tr-TR" sz="1400" b="1" spc="-25"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doğayı</a:t>
            </a:r>
            <a:r>
              <a:rPr lang="tr-TR" sz="1400" b="1" spc="-45"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daha</a:t>
            </a:r>
            <a:r>
              <a:rPr lang="tr-TR" sz="1400" b="1" spc="-30"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fazla</a:t>
            </a:r>
            <a:r>
              <a:rPr lang="tr-TR" sz="1400" b="1" spc="-65"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koruma,</a:t>
            </a:r>
            <a:r>
              <a:rPr lang="tr-TR" sz="1400" b="1" spc="-40"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kültürel</a:t>
            </a:r>
            <a:r>
              <a:rPr lang="tr-TR" sz="1400" b="1" spc="15" dirty="0">
                <a:solidFill>
                  <a:srgbClr val="000000"/>
                </a:solidFill>
                <a:latin typeface="Arial Black" panose="020B0A04020102020204" pitchFamily="34" charset="0"/>
                <a:ea typeface="Calibri" panose="020F0502020204030204" pitchFamily="34" charset="0"/>
              </a:rPr>
              <a:t> </a:t>
            </a:r>
            <a:r>
              <a:rPr lang="tr-TR" sz="1400" b="1" spc="-10" dirty="0">
                <a:solidFill>
                  <a:srgbClr val="000000"/>
                </a:solidFill>
                <a:latin typeface="Arial Black" panose="020B0A04020102020204" pitchFamily="34" charset="0"/>
                <a:ea typeface="Calibri" panose="020F0502020204030204" pitchFamily="34" charset="0"/>
              </a:rPr>
              <a:t>mirasımıza </a:t>
            </a:r>
            <a:r>
              <a:rPr lang="tr-TR" sz="1400" b="1" dirty="0">
                <a:solidFill>
                  <a:srgbClr val="000000"/>
                </a:solidFill>
                <a:latin typeface="Arial Black" panose="020B0A04020102020204" pitchFamily="34" charset="0"/>
                <a:ea typeface="Calibri" panose="020F0502020204030204" pitchFamily="34" charset="0"/>
              </a:rPr>
              <a:t>sahip</a:t>
            </a:r>
            <a:r>
              <a:rPr lang="tr-TR" sz="1400" b="1" spc="-30"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çıkma,</a:t>
            </a:r>
            <a:r>
              <a:rPr lang="tr-TR" sz="1400" b="1" spc="-60"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bulunduğumuz</a:t>
            </a:r>
            <a:r>
              <a:rPr lang="tr-TR" sz="1400" b="1" spc="60"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bölgeyi</a:t>
            </a:r>
            <a:r>
              <a:rPr lang="tr-TR" sz="1400" b="1" spc="-15"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kalkındırma</a:t>
            </a:r>
            <a:r>
              <a:rPr lang="tr-TR" sz="1400" b="1" spc="-20"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fırsatlarını</a:t>
            </a:r>
            <a:r>
              <a:rPr lang="tr-TR" sz="1400" b="1" spc="-35"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yakalamaya</a:t>
            </a:r>
            <a:r>
              <a:rPr lang="tr-TR" sz="1400" b="1" spc="-65" dirty="0">
                <a:solidFill>
                  <a:srgbClr val="000000"/>
                </a:solidFill>
                <a:latin typeface="Arial Black" panose="020B0A04020102020204" pitchFamily="34" charset="0"/>
                <a:ea typeface="Calibri" panose="020F0502020204030204" pitchFamily="34" charset="0"/>
              </a:rPr>
              <a:t> </a:t>
            </a:r>
            <a:r>
              <a:rPr lang="tr-TR" sz="1400" b="1" spc="-10" dirty="0">
                <a:solidFill>
                  <a:srgbClr val="000000"/>
                </a:solidFill>
                <a:latin typeface="Arial Black" panose="020B0A04020102020204" pitchFamily="34" charset="0"/>
                <a:ea typeface="Calibri" panose="020F0502020204030204" pitchFamily="34" charset="0"/>
              </a:rPr>
              <a:t>çalışıyoruz.</a:t>
            </a:r>
            <a:endParaRPr lang="tr-TR" sz="1400" b="1" dirty="0">
              <a:solidFill>
                <a:srgbClr val="000000"/>
              </a:solidFill>
              <a:latin typeface="Arial Black" panose="020B0A04020102020204" pitchFamily="34" charset="0"/>
              <a:ea typeface="Calibri" panose="020F0502020204030204" pitchFamily="34" charset="0"/>
            </a:endParaRPr>
          </a:p>
          <a:p>
            <a:pPr algn="l">
              <a:spcBef>
                <a:spcPts val="1510"/>
              </a:spcBef>
            </a:pPr>
            <a:r>
              <a:rPr lang="tr-TR" sz="1400" b="1" dirty="0">
                <a:solidFill>
                  <a:srgbClr val="000000"/>
                </a:solidFill>
                <a:latin typeface="Arial Black" panose="020B0A04020102020204" pitchFamily="34" charset="0"/>
                <a:ea typeface="Calibri" panose="020F0502020204030204" pitchFamily="34" charset="0"/>
              </a:rPr>
              <a:t> </a:t>
            </a:r>
            <a:r>
              <a:rPr lang="tr-TR" sz="1400" b="1" spc="-5" dirty="0">
                <a:solidFill>
                  <a:srgbClr val="000000"/>
                </a:solidFill>
                <a:latin typeface="Arial Black" panose="020B0A04020102020204" pitchFamily="34" charset="0"/>
                <a:ea typeface="Arial MT"/>
                <a:cs typeface="Arial MT"/>
              </a:rPr>
              <a:t>Bu</a:t>
            </a:r>
            <a:r>
              <a:rPr lang="tr-TR" sz="1400" b="1" spc="-70" dirty="0">
                <a:solidFill>
                  <a:srgbClr val="000000"/>
                </a:solidFill>
                <a:latin typeface="Arial Black" panose="020B0A04020102020204" pitchFamily="34" charset="0"/>
                <a:ea typeface="Arial MT"/>
                <a:cs typeface="Arial MT"/>
              </a:rPr>
              <a:t> </a:t>
            </a:r>
            <a:r>
              <a:rPr lang="tr-TR" sz="1400" b="1" spc="-5" dirty="0">
                <a:solidFill>
                  <a:srgbClr val="000000"/>
                </a:solidFill>
                <a:latin typeface="Arial Black" panose="020B0A04020102020204" pitchFamily="34" charset="0"/>
                <a:ea typeface="Arial MT"/>
                <a:cs typeface="Arial MT"/>
              </a:rPr>
              <a:t>bağlamda</a:t>
            </a:r>
            <a:r>
              <a:rPr lang="tr-TR" sz="1400" b="1" spc="-10" dirty="0">
                <a:solidFill>
                  <a:srgbClr val="000000"/>
                </a:solidFill>
                <a:latin typeface="Arial Black" panose="020B0A04020102020204" pitchFamily="34" charset="0"/>
                <a:ea typeface="Arial MT"/>
                <a:cs typeface="Arial MT"/>
              </a:rPr>
              <a:t> </a:t>
            </a:r>
            <a:r>
              <a:rPr lang="tr-TR" sz="1400" b="1" spc="-5" dirty="0">
                <a:solidFill>
                  <a:srgbClr val="000000"/>
                </a:solidFill>
                <a:latin typeface="Arial Black" panose="020B0A04020102020204" pitchFamily="34" charset="0"/>
                <a:ea typeface="Arial MT"/>
                <a:cs typeface="Arial MT"/>
              </a:rPr>
              <a:t>bölgemizde</a:t>
            </a:r>
            <a:r>
              <a:rPr lang="tr-TR" sz="1400" b="1" spc="5" dirty="0">
                <a:solidFill>
                  <a:srgbClr val="000000"/>
                </a:solidFill>
                <a:latin typeface="Arial Black" panose="020B0A04020102020204" pitchFamily="34" charset="0"/>
                <a:ea typeface="Arial MT"/>
                <a:cs typeface="Arial MT"/>
              </a:rPr>
              <a:t> </a:t>
            </a:r>
            <a:r>
              <a:rPr lang="tr-TR" sz="1400" b="1" spc="-5" dirty="0">
                <a:solidFill>
                  <a:srgbClr val="000000"/>
                </a:solidFill>
                <a:latin typeface="Arial Black" panose="020B0A04020102020204" pitchFamily="34" charset="0"/>
                <a:ea typeface="Arial MT"/>
                <a:cs typeface="Arial MT"/>
              </a:rPr>
              <a:t>bulunan Turizm</a:t>
            </a:r>
            <a:r>
              <a:rPr lang="tr-TR" sz="1400" b="1" spc="-30" dirty="0">
                <a:solidFill>
                  <a:srgbClr val="000000"/>
                </a:solidFill>
                <a:latin typeface="Arial Black" panose="020B0A04020102020204" pitchFamily="34" charset="0"/>
                <a:ea typeface="Arial MT"/>
                <a:cs typeface="Arial MT"/>
              </a:rPr>
              <a:t> </a:t>
            </a:r>
            <a:r>
              <a:rPr lang="tr-TR" sz="1400" b="1" spc="-5" dirty="0">
                <a:solidFill>
                  <a:srgbClr val="000000"/>
                </a:solidFill>
                <a:latin typeface="Arial Black" panose="020B0A04020102020204" pitchFamily="34" charset="0"/>
                <a:ea typeface="Arial MT"/>
                <a:cs typeface="Arial MT"/>
              </a:rPr>
              <a:t>İl</a:t>
            </a:r>
            <a:r>
              <a:rPr lang="tr-TR" sz="1400" b="1" spc="-50" dirty="0">
                <a:solidFill>
                  <a:srgbClr val="000000"/>
                </a:solidFill>
                <a:latin typeface="Arial Black" panose="020B0A04020102020204" pitchFamily="34" charset="0"/>
                <a:ea typeface="Arial MT"/>
                <a:cs typeface="Arial MT"/>
              </a:rPr>
              <a:t> </a:t>
            </a:r>
            <a:r>
              <a:rPr lang="tr-TR" sz="1400" b="1" spc="-5" dirty="0">
                <a:solidFill>
                  <a:srgbClr val="000000"/>
                </a:solidFill>
                <a:latin typeface="Arial Black" panose="020B0A04020102020204" pitchFamily="34" charset="0"/>
                <a:ea typeface="Arial MT"/>
                <a:cs typeface="Arial MT"/>
              </a:rPr>
              <a:t>Müdürlükleri ile</a:t>
            </a:r>
            <a:r>
              <a:rPr lang="tr-TR" sz="1400" b="1" spc="-35" dirty="0">
                <a:solidFill>
                  <a:srgbClr val="000000"/>
                </a:solidFill>
                <a:latin typeface="Arial Black" panose="020B0A04020102020204" pitchFamily="34" charset="0"/>
                <a:ea typeface="Arial MT"/>
                <a:cs typeface="Arial MT"/>
              </a:rPr>
              <a:t> </a:t>
            </a:r>
            <a:r>
              <a:rPr lang="tr-TR" sz="1400" b="1" spc="-5" dirty="0">
                <a:solidFill>
                  <a:srgbClr val="000000"/>
                </a:solidFill>
                <a:latin typeface="Arial Black" panose="020B0A04020102020204" pitchFamily="34" charset="0"/>
                <a:ea typeface="Arial MT"/>
                <a:cs typeface="Arial MT"/>
              </a:rPr>
              <a:t>sürekli</a:t>
            </a:r>
            <a:r>
              <a:rPr lang="tr-TR" sz="1400" b="1" spc="-15" dirty="0">
                <a:solidFill>
                  <a:srgbClr val="000000"/>
                </a:solidFill>
                <a:latin typeface="Arial Black" panose="020B0A04020102020204" pitchFamily="34" charset="0"/>
                <a:ea typeface="Arial MT"/>
                <a:cs typeface="Arial MT"/>
              </a:rPr>
              <a:t> </a:t>
            </a:r>
            <a:r>
              <a:rPr lang="tr-TR" sz="1400" b="1" spc="-5" dirty="0">
                <a:solidFill>
                  <a:srgbClr val="000000"/>
                </a:solidFill>
                <a:latin typeface="Arial Black" panose="020B0A04020102020204" pitchFamily="34" charset="0"/>
                <a:ea typeface="Arial MT"/>
                <a:cs typeface="Arial MT"/>
              </a:rPr>
              <a:t>olarak</a:t>
            </a:r>
            <a:r>
              <a:rPr lang="tr-TR" sz="1400" b="1" spc="-50" dirty="0">
                <a:solidFill>
                  <a:srgbClr val="000000"/>
                </a:solidFill>
                <a:latin typeface="Arial Black" panose="020B0A04020102020204" pitchFamily="34" charset="0"/>
                <a:ea typeface="Arial MT"/>
                <a:cs typeface="Arial MT"/>
              </a:rPr>
              <a:t> </a:t>
            </a:r>
            <a:r>
              <a:rPr lang="tr-TR" sz="1400" b="1" spc="-10" dirty="0">
                <a:solidFill>
                  <a:srgbClr val="000000"/>
                </a:solidFill>
                <a:latin typeface="Arial Black" panose="020B0A04020102020204" pitchFamily="34" charset="0"/>
                <a:ea typeface="Arial MT"/>
                <a:cs typeface="Arial MT"/>
              </a:rPr>
              <a:t>iletişim </a:t>
            </a:r>
            <a:r>
              <a:rPr lang="tr-TR" sz="1400" b="1" dirty="0">
                <a:solidFill>
                  <a:srgbClr val="000000"/>
                </a:solidFill>
                <a:latin typeface="Arial Black" panose="020B0A04020102020204" pitchFamily="34" charset="0"/>
                <a:ea typeface="Calibri" panose="020F0502020204030204" pitchFamily="34" charset="0"/>
              </a:rPr>
              <a:t>içerisinde olup fayda sağlayabileceğimiz noktalarda destek olmaktayız.</a:t>
            </a:r>
            <a:r>
              <a:rPr lang="tr-TR" sz="1400" b="1" spc="-10"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Bölgemizde bulunan kültür</a:t>
            </a:r>
            <a:r>
              <a:rPr lang="tr-TR" sz="1400" b="1" spc="-25"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miraslarımız</a:t>
            </a:r>
            <a:r>
              <a:rPr lang="tr-TR" sz="1400" b="1" spc="-30"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hakkında</a:t>
            </a:r>
            <a:r>
              <a:rPr lang="tr-TR" sz="1400" b="1" spc="-35"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basılı</a:t>
            </a:r>
            <a:r>
              <a:rPr lang="tr-TR" sz="1400" b="1" spc="-25"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dokümanlar</a:t>
            </a:r>
            <a:r>
              <a:rPr lang="tr-TR" sz="1400" b="1" spc="-40"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bulundurarak misafirlerimizin bu</a:t>
            </a:r>
            <a:r>
              <a:rPr lang="tr-TR" sz="1400" b="1" spc="-5"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alanlara yaptıkları</a:t>
            </a:r>
            <a:r>
              <a:rPr lang="tr-TR" sz="1400" b="1" spc="-20"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ziyaretlerini önemsiyor ayrıca</a:t>
            </a:r>
            <a:r>
              <a:rPr lang="tr-TR" sz="1400" b="1" spc="-35" dirty="0">
                <a:solidFill>
                  <a:srgbClr val="000000"/>
                </a:solidFill>
                <a:latin typeface="Arial Black" panose="020B0A04020102020204" pitchFamily="34" charset="0"/>
                <a:ea typeface="Calibri" panose="020F0502020204030204" pitchFamily="34" charset="0"/>
              </a:rPr>
              <a:t> </a:t>
            </a:r>
            <a:r>
              <a:rPr lang="tr-TR" sz="1400" b="1" dirty="0">
                <a:solidFill>
                  <a:srgbClr val="000000"/>
                </a:solidFill>
                <a:latin typeface="Arial Black" panose="020B0A04020102020204" pitchFamily="34" charset="0"/>
                <a:ea typeface="Calibri" panose="020F0502020204030204" pitchFamily="34" charset="0"/>
              </a:rPr>
              <a:t>rehber talepleri olduğunda uygun kişilerin yönlendirilmesi için yardımcı oluyoruz.</a:t>
            </a:r>
          </a:p>
        </p:txBody>
      </p:sp>
      <p:pic>
        <p:nvPicPr>
          <p:cNvPr id="7" name="Resim 6">
            <a:extLst>
              <a:ext uri="{FF2B5EF4-FFF2-40B4-BE49-F238E27FC236}">
                <a16:creationId xmlns:a16="http://schemas.microsoft.com/office/drawing/2014/main" id="{87EB64F0-FCF6-412C-A453-BA8525DA6A1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75508" y="4221088"/>
            <a:ext cx="3268492" cy="3140968"/>
          </a:xfrm>
          <a:prstGeom prst="rect">
            <a:avLst/>
          </a:prstGeom>
        </p:spPr>
      </p:pic>
    </p:spTree>
    <p:extLst>
      <p:ext uri="{BB962C8B-B14F-4D97-AF65-F5344CB8AC3E}">
        <p14:creationId xmlns:p14="http://schemas.microsoft.com/office/powerpoint/2010/main" val="36167803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gradFill rotWithShape="1">
          <a:gsLst>
            <a:gs pos="10000">
              <a:srgbClr val="ABB8ED"/>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xfrm>
            <a:off x="6084166" y="2995208"/>
            <a:ext cx="2304257" cy="1155616"/>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endParaRPr lang="tr-TR" dirty="0">
              <a:solidFill>
                <a:schemeClr val="tx1"/>
              </a:solidFill>
              <a:latin typeface="Arial Black" panose="020B0A04020102020204" pitchFamily="34" charset="0"/>
            </a:endParaRPr>
          </a:p>
          <a:p>
            <a:endParaRPr lang="en-US" dirty="0"/>
          </a:p>
        </p:txBody>
      </p:sp>
      <p:sp>
        <p:nvSpPr>
          <p:cNvPr id="5" name="Dikdörtgen 4"/>
          <p:cNvSpPr/>
          <p:nvPr/>
        </p:nvSpPr>
        <p:spPr>
          <a:xfrm>
            <a:off x="74016" y="6237312"/>
            <a:ext cx="4497983" cy="338554"/>
          </a:xfrm>
          <a:prstGeom prst="rect">
            <a:avLst/>
          </a:prstGeom>
        </p:spPr>
        <p:txBody>
          <a:bodyPr wrap="square">
            <a:spAutoFit/>
          </a:bodyPr>
          <a:lstStyle/>
          <a:p>
            <a:pPr lvl="0" algn="ctr">
              <a:spcBef>
                <a:spcPts val="0"/>
              </a:spcBef>
              <a:spcAft>
                <a:spcPts val="0"/>
              </a:spcAft>
            </a:pPr>
            <a:r>
              <a:rPr lang="tr-TR" sz="1600" b="1" dirty="0">
                <a:solidFill>
                  <a:schemeClr val="tx1"/>
                </a:solidFill>
              </a:rPr>
              <a:t>Çamlı Kahve</a:t>
            </a:r>
          </a:p>
        </p:txBody>
      </p:sp>
      <p:sp>
        <p:nvSpPr>
          <p:cNvPr id="12" name="Dikdörtgen 11"/>
          <p:cNvSpPr/>
          <p:nvPr/>
        </p:nvSpPr>
        <p:spPr>
          <a:xfrm flipH="1">
            <a:off x="5004047" y="6217291"/>
            <a:ext cx="3240360" cy="369332"/>
          </a:xfrm>
          <a:prstGeom prst="rect">
            <a:avLst/>
          </a:prstGeom>
        </p:spPr>
        <p:txBody>
          <a:bodyPr wrap="square">
            <a:spAutoFit/>
          </a:bodyPr>
          <a:lstStyle/>
          <a:p>
            <a:pPr lvl="0" algn="ctr">
              <a:spcBef>
                <a:spcPts val="0"/>
              </a:spcBef>
              <a:spcAft>
                <a:spcPts val="0"/>
              </a:spcAft>
            </a:pPr>
            <a:r>
              <a:rPr lang="tr-TR" sz="1800" b="1" dirty="0" err="1"/>
              <a:t>Trilye</a:t>
            </a:r>
            <a:r>
              <a:rPr lang="tr-TR" sz="1800" b="1" dirty="0"/>
              <a:t> Çarşısı</a:t>
            </a:r>
            <a:endParaRPr lang="tr-TR" sz="1800" b="1" dirty="0">
              <a:solidFill>
                <a:schemeClr val="tx1"/>
              </a:solidFill>
            </a:endParaRPr>
          </a:p>
        </p:txBody>
      </p:sp>
      <p:sp>
        <p:nvSpPr>
          <p:cNvPr id="3" name="Dikdörtgen 2"/>
          <p:cNvSpPr/>
          <p:nvPr/>
        </p:nvSpPr>
        <p:spPr>
          <a:xfrm>
            <a:off x="1619672" y="404664"/>
            <a:ext cx="5616624" cy="461665"/>
          </a:xfrm>
          <a:prstGeom prst="rect">
            <a:avLst/>
          </a:prstGeom>
        </p:spPr>
        <p:txBody>
          <a:bodyPr wrap="square">
            <a:spAutoFit/>
          </a:bodyPr>
          <a:lstStyle/>
          <a:p>
            <a:r>
              <a:rPr lang="tr-TR" dirty="0">
                <a:solidFill>
                  <a:srgbClr val="000000"/>
                </a:solidFill>
                <a:latin typeface="Arial Black" panose="020B0A04020102020204" pitchFamily="34" charset="0"/>
              </a:rPr>
              <a:t>KÜLTÜREL DEĞERLER</a:t>
            </a:r>
          </a:p>
        </p:txBody>
      </p:sp>
      <p:pic>
        <p:nvPicPr>
          <p:cNvPr id="2050" name="Picture 2" descr="tirilye-6">
            <a:extLst>
              <a:ext uri="{FF2B5EF4-FFF2-40B4-BE49-F238E27FC236}">
                <a16:creationId xmlns:a16="http://schemas.microsoft.com/office/drawing/2014/main" id="{F00543A3-D335-440A-B67B-C66DA74CC9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57250"/>
            <a:ext cx="4571999" cy="51435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4" descr="trilye-6">
            <a:extLst>
              <a:ext uri="{FF2B5EF4-FFF2-40B4-BE49-F238E27FC236}">
                <a16:creationId xmlns:a16="http://schemas.microsoft.com/office/drawing/2014/main" id="{8DE93456-B7A3-4C53-9522-48506233F6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1998" y="857250"/>
            <a:ext cx="4572001"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46469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gradFill rotWithShape="1">
          <a:gsLst>
            <a:gs pos="10000">
              <a:srgbClr val="ABB8ED"/>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xfrm>
            <a:off x="6120460" y="2924944"/>
            <a:ext cx="2267964" cy="1296144"/>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endParaRPr lang="tr-TR" dirty="0">
              <a:solidFill>
                <a:schemeClr val="tx1"/>
              </a:solidFill>
              <a:latin typeface="Arial Black" panose="020B0A04020102020204" pitchFamily="34" charset="0"/>
            </a:endParaRPr>
          </a:p>
          <a:p>
            <a:endParaRPr lang="en-US" dirty="0"/>
          </a:p>
        </p:txBody>
      </p:sp>
      <p:sp>
        <p:nvSpPr>
          <p:cNvPr id="5" name="Dikdörtgen 4"/>
          <p:cNvSpPr/>
          <p:nvPr/>
        </p:nvSpPr>
        <p:spPr>
          <a:xfrm>
            <a:off x="74016" y="6237312"/>
            <a:ext cx="4569992" cy="677108"/>
          </a:xfrm>
          <a:prstGeom prst="rect">
            <a:avLst/>
          </a:prstGeom>
        </p:spPr>
        <p:txBody>
          <a:bodyPr wrap="square">
            <a:spAutoFit/>
          </a:bodyPr>
          <a:lstStyle/>
          <a:p>
            <a:pPr algn="ctr"/>
            <a:r>
              <a:rPr lang="tr-TR" sz="2000" b="1" dirty="0"/>
              <a:t> Taş Mektep</a:t>
            </a:r>
            <a:endParaRPr lang="tr-TR" sz="2000" dirty="0"/>
          </a:p>
          <a:p>
            <a:pPr lvl="0">
              <a:spcBef>
                <a:spcPts val="0"/>
              </a:spcBef>
              <a:spcAft>
                <a:spcPts val="0"/>
              </a:spcAft>
            </a:pPr>
            <a:endParaRPr lang="tr-TR" b="1" dirty="0">
              <a:solidFill>
                <a:schemeClr val="tx1"/>
              </a:solidFill>
            </a:endParaRPr>
          </a:p>
        </p:txBody>
      </p:sp>
      <p:sp>
        <p:nvSpPr>
          <p:cNvPr id="3" name="Dikdörtgen 2"/>
          <p:cNvSpPr/>
          <p:nvPr/>
        </p:nvSpPr>
        <p:spPr>
          <a:xfrm>
            <a:off x="1763688" y="332656"/>
            <a:ext cx="5472608" cy="461665"/>
          </a:xfrm>
          <a:prstGeom prst="rect">
            <a:avLst/>
          </a:prstGeom>
        </p:spPr>
        <p:txBody>
          <a:bodyPr wrap="square">
            <a:spAutoFit/>
          </a:bodyPr>
          <a:lstStyle/>
          <a:p>
            <a:r>
              <a:rPr lang="tr-TR" dirty="0">
                <a:solidFill>
                  <a:srgbClr val="000000"/>
                </a:solidFill>
                <a:latin typeface="Arial Black" panose="020B0A04020102020204" pitchFamily="34" charset="0"/>
              </a:rPr>
              <a:t>KÜLTÜREL DEĞERLER</a:t>
            </a:r>
          </a:p>
        </p:txBody>
      </p:sp>
      <p:sp>
        <p:nvSpPr>
          <p:cNvPr id="8" name="Dikdörtgen 7"/>
          <p:cNvSpPr/>
          <p:nvPr/>
        </p:nvSpPr>
        <p:spPr>
          <a:xfrm flipH="1">
            <a:off x="4644008" y="6211580"/>
            <a:ext cx="4320479" cy="369332"/>
          </a:xfrm>
          <a:prstGeom prst="rect">
            <a:avLst/>
          </a:prstGeom>
        </p:spPr>
        <p:txBody>
          <a:bodyPr wrap="square">
            <a:spAutoFit/>
          </a:bodyPr>
          <a:lstStyle/>
          <a:p>
            <a:pPr lvl="0" algn="ctr">
              <a:spcBef>
                <a:spcPts val="0"/>
              </a:spcBef>
              <a:spcAft>
                <a:spcPts val="0"/>
              </a:spcAft>
            </a:pPr>
            <a:r>
              <a:rPr lang="tr-TR" sz="1800" b="1" dirty="0"/>
              <a:t>Fatih Camii – Avlulu Hamam</a:t>
            </a:r>
            <a:endParaRPr lang="tr-TR" sz="1800" b="1" dirty="0">
              <a:solidFill>
                <a:schemeClr val="tx1"/>
              </a:solidFill>
            </a:endParaRPr>
          </a:p>
        </p:txBody>
      </p:sp>
      <p:pic>
        <p:nvPicPr>
          <p:cNvPr id="1026" name="Picture 2" descr="tirilye-tas-mektep">
            <a:extLst>
              <a:ext uri="{FF2B5EF4-FFF2-40B4-BE49-F238E27FC236}">
                <a16:creationId xmlns:a16="http://schemas.microsoft.com/office/drawing/2014/main" id="{8D734554-1012-4BC9-BDB6-4D1F37D71A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57250"/>
            <a:ext cx="4644008" cy="51435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irilye-fatih-cami">
            <a:extLst>
              <a:ext uri="{FF2B5EF4-FFF2-40B4-BE49-F238E27FC236}">
                <a16:creationId xmlns:a16="http://schemas.microsoft.com/office/drawing/2014/main" id="{FCB1BFB4-1A38-4973-B4F3-0EECF2E7C3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008" y="857250"/>
            <a:ext cx="4499992"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1244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gradFill rotWithShape="1">
          <a:gsLst>
            <a:gs pos="10000">
              <a:srgbClr val="ABB8ED"/>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xfrm>
            <a:off x="6120460" y="2924944"/>
            <a:ext cx="2267964" cy="1296144"/>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endParaRPr lang="tr-TR" dirty="0">
              <a:solidFill>
                <a:schemeClr val="tx1"/>
              </a:solidFill>
              <a:latin typeface="Arial Black" panose="020B0A04020102020204" pitchFamily="34" charset="0"/>
            </a:endParaRPr>
          </a:p>
          <a:p>
            <a:endParaRPr lang="en-US" dirty="0"/>
          </a:p>
        </p:txBody>
      </p:sp>
      <p:sp>
        <p:nvSpPr>
          <p:cNvPr id="5" name="Dikdörtgen 4"/>
          <p:cNvSpPr/>
          <p:nvPr/>
        </p:nvSpPr>
        <p:spPr>
          <a:xfrm>
            <a:off x="74016" y="6237312"/>
            <a:ext cx="4569992" cy="677108"/>
          </a:xfrm>
          <a:prstGeom prst="rect">
            <a:avLst/>
          </a:prstGeom>
        </p:spPr>
        <p:txBody>
          <a:bodyPr wrap="square">
            <a:spAutoFit/>
          </a:bodyPr>
          <a:lstStyle/>
          <a:p>
            <a:pPr algn="ctr"/>
            <a:r>
              <a:rPr lang="tr-TR" sz="2000" b="1" dirty="0"/>
              <a:t> Dündar Evi</a:t>
            </a:r>
            <a:endParaRPr lang="tr-TR" sz="2000" dirty="0"/>
          </a:p>
          <a:p>
            <a:pPr lvl="0">
              <a:spcBef>
                <a:spcPts val="0"/>
              </a:spcBef>
              <a:spcAft>
                <a:spcPts val="0"/>
              </a:spcAft>
            </a:pPr>
            <a:endParaRPr lang="tr-TR" b="1" dirty="0">
              <a:solidFill>
                <a:schemeClr val="tx1"/>
              </a:solidFill>
            </a:endParaRPr>
          </a:p>
        </p:txBody>
      </p:sp>
      <p:sp>
        <p:nvSpPr>
          <p:cNvPr id="3" name="Dikdörtgen 2"/>
          <p:cNvSpPr/>
          <p:nvPr/>
        </p:nvSpPr>
        <p:spPr>
          <a:xfrm>
            <a:off x="1763688" y="332656"/>
            <a:ext cx="5472608" cy="461665"/>
          </a:xfrm>
          <a:prstGeom prst="rect">
            <a:avLst/>
          </a:prstGeom>
        </p:spPr>
        <p:txBody>
          <a:bodyPr wrap="square">
            <a:spAutoFit/>
          </a:bodyPr>
          <a:lstStyle/>
          <a:p>
            <a:r>
              <a:rPr lang="tr-TR" dirty="0">
                <a:solidFill>
                  <a:srgbClr val="000000"/>
                </a:solidFill>
                <a:latin typeface="Arial Black" panose="020B0A04020102020204" pitchFamily="34" charset="0"/>
              </a:rPr>
              <a:t>KÜLTÜREL DEĞERLER</a:t>
            </a:r>
          </a:p>
        </p:txBody>
      </p:sp>
      <p:sp>
        <p:nvSpPr>
          <p:cNvPr id="8" name="Dikdörtgen 7"/>
          <p:cNvSpPr/>
          <p:nvPr/>
        </p:nvSpPr>
        <p:spPr>
          <a:xfrm flipH="1">
            <a:off x="4644008" y="6211580"/>
            <a:ext cx="4320479" cy="369332"/>
          </a:xfrm>
          <a:prstGeom prst="rect">
            <a:avLst/>
          </a:prstGeom>
        </p:spPr>
        <p:txBody>
          <a:bodyPr wrap="square">
            <a:spAutoFit/>
          </a:bodyPr>
          <a:lstStyle/>
          <a:p>
            <a:pPr lvl="0" algn="ctr">
              <a:spcBef>
                <a:spcPts val="0"/>
              </a:spcBef>
              <a:spcAft>
                <a:spcPts val="0"/>
              </a:spcAft>
            </a:pPr>
            <a:r>
              <a:rPr lang="tr-TR" sz="1800" b="1" dirty="0"/>
              <a:t>Kemerli Kilise(</a:t>
            </a:r>
            <a:r>
              <a:rPr lang="tr-TR" sz="1800" b="1" dirty="0" err="1"/>
              <a:t>Başmelekler</a:t>
            </a:r>
            <a:r>
              <a:rPr lang="tr-TR" sz="1800" b="1" dirty="0"/>
              <a:t>)</a:t>
            </a:r>
            <a:endParaRPr lang="tr-TR" sz="1800" b="1" dirty="0">
              <a:solidFill>
                <a:schemeClr val="tx1"/>
              </a:solidFill>
            </a:endParaRPr>
          </a:p>
        </p:txBody>
      </p:sp>
      <p:pic>
        <p:nvPicPr>
          <p:cNvPr id="3074" name="Picture 2" descr="trilye-dundar-evi">
            <a:extLst>
              <a:ext uri="{FF2B5EF4-FFF2-40B4-BE49-F238E27FC236}">
                <a16:creationId xmlns:a16="http://schemas.microsoft.com/office/drawing/2014/main" id="{CE869DD2-E43C-42D9-AF0F-9AD6EEB986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57250"/>
            <a:ext cx="4644008" cy="51435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trilye-basmelek-kilisesi">
            <a:extLst>
              <a:ext uri="{FF2B5EF4-FFF2-40B4-BE49-F238E27FC236}">
                <a16:creationId xmlns:a16="http://schemas.microsoft.com/office/drawing/2014/main" id="{8A0F452C-E90F-41FF-ACDE-F3AC9DFE17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008" y="852488"/>
            <a:ext cx="4499992" cy="5151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15573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gradFill rotWithShape="1">
          <a:gsLst>
            <a:gs pos="10000">
              <a:srgbClr val="ABB8ED"/>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xfrm>
            <a:off x="3779912" y="2924944"/>
            <a:ext cx="4608512" cy="1296144"/>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endParaRPr lang="tr-TR" dirty="0">
              <a:solidFill>
                <a:schemeClr val="tx1"/>
              </a:solidFill>
              <a:latin typeface="Arial Black" panose="020B0A04020102020204" pitchFamily="34" charset="0"/>
            </a:endParaRPr>
          </a:p>
          <a:p>
            <a:endParaRPr lang="en-US" dirty="0"/>
          </a:p>
        </p:txBody>
      </p:sp>
      <p:sp>
        <p:nvSpPr>
          <p:cNvPr id="5" name="Dikdörtgen 4"/>
          <p:cNvSpPr/>
          <p:nvPr/>
        </p:nvSpPr>
        <p:spPr>
          <a:xfrm>
            <a:off x="74016" y="6237312"/>
            <a:ext cx="8314408" cy="369332"/>
          </a:xfrm>
          <a:prstGeom prst="rect">
            <a:avLst/>
          </a:prstGeom>
        </p:spPr>
        <p:txBody>
          <a:bodyPr wrap="square">
            <a:spAutoFit/>
          </a:bodyPr>
          <a:lstStyle/>
          <a:p>
            <a:pPr lvl="0" algn="ctr">
              <a:spcBef>
                <a:spcPts val="0"/>
              </a:spcBef>
              <a:spcAft>
                <a:spcPts val="0"/>
              </a:spcAft>
            </a:pPr>
            <a:r>
              <a:rPr lang="tr-TR" b="1" dirty="0">
                <a:solidFill>
                  <a:schemeClr val="tx1"/>
                </a:solidFill>
              </a:rPr>
              <a:t>TRİLYE DENİZ ÜRÜNLERİ</a:t>
            </a:r>
          </a:p>
        </p:txBody>
      </p:sp>
      <p:sp>
        <p:nvSpPr>
          <p:cNvPr id="3" name="Dikdörtgen 2"/>
          <p:cNvSpPr/>
          <p:nvPr/>
        </p:nvSpPr>
        <p:spPr>
          <a:xfrm>
            <a:off x="1635848" y="116632"/>
            <a:ext cx="5600448" cy="461665"/>
          </a:xfrm>
          <a:prstGeom prst="rect">
            <a:avLst/>
          </a:prstGeom>
        </p:spPr>
        <p:txBody>
          <a:bodyPr wrap="square">
            <a:spAutoFit/>
          </a:bodyPr>
          <a:lstStyle/>
          <a:p>
            <a:r>
              <a:rPr lang="tr-TR" dirty="0">
                <a:solidFill>
                  <a:srgbClr val="000000"/>
                </a:solidFill>
                <a:latin typeface="Arial Black" panose="020B0A04020102020204" pitchFamily="34" charset="0"/>
              </a:rPr>
              <a:t>KÜLTÜREL DEĞERLER</a:t>
            </a:r>
          </a:p>
        </p:txBody>
      </p:sp>
      <p:pic>
        <p:nvPicPr>
          <p:cNvPr id="4" name="Resim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4939"/>
            <a:ext cx="4355976" cy="5517232"/>
          </a:xfrm>
          <a:prstGeom prst="rect">
            <a:avLst/>
          </a:prstGeom>
        </p:spPr>
      </p:pic>
      <p:pic>
        <p:nvPicPr>
          <p:cNvPr id="6" name="Resim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55976" y="544939"/>
            <a:ext cx="4788024" cy="5445224"/>
          </a:xfrm>
          <a:prstGeom prst="rect">
            <a:avLst/>
          </a:prstGeom>
        </p:spPr>
      </p:pic>
    </p:spTree>
    <p:extLst>
      <p:ext uri="{BB962C8B-B14F-4D97-AF65-F5344CB8AC3E}">
        <p14:creationId xmlns:p14="http://schemas.microsoft.com/office/powerpoint/2010/main" val="30064171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gradFill rotWithShape="1">
          <a:gsLst>
            <a:gs pos="10000">
              <a:srgbClr val="ABB8ED"/>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xfrm>
            <a:off x="3779912" y="2924944"/>
            <a:ext cx="4608512" cy="1296144"/>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endParaRPr lang="tr-TR" dirty="0">
              <a:solidFill>
                <a:schemeClr val="tx1"/>
              </a:solidFill>
              <a:latin typeface="Arial Black" panose="020B0A04020102020204" pitchFamily="34" charset="0"/>
            </a:endParaRPr>
          </a:p>
          <a:p>
            <a:endParaRPr lang="en-US" dirty="0"/>
          </a:p>
        </p:txBody>
      </p:sp>
      <p:sp>
        <p:nvSpPr>
          <p:cNvPr id="5" name="Dikdörtgen 4"/>
          <p:cNvSpPr/>
          <p:nvPr/>
        </p:nvSpPr>
        <p:spPr>
          <a:xfrm>
            <a:off x="74016" y="6237312"/>
            <a:ext cx="8314408" cy="369332"/>
          </a:xfrm>
          <a:prstGeom prst="rect">
            <a:avLst/>
          </a:prstGeom>
        </p:spPr>
        <p:txBody>
          <a:bodyPr wrap="square">
            <a:spAutoFit/>
          </a:bodyPr>
          <a:lstStyle/>
          <a:p>
            <a:pPr lvl="0" algn="ctr">
              <a:spcBef>
                <a:spcPts val="0"/>
              </a:spcBef>
              <a:spcAft>
                <a:spcPts val="0"/>
              </a:spcAft>
            </a:pPr>
            <a:r>
              <a:rPr lang="tr-TR" b="1" dirty="0">
                <a:solidFill>
                  <a:schemeClr val="tx1"/>
                </a:solidFill>
              </a:rPr>
              <a:t>TRİLYE DENİZ ÜRÜNLERİ</a:t>
            </a:r>
          </a:p>
        </p:txBody>
      </p:sp>
      <p:sp>
        <p:nvSpPr>
          <p:cNvPr id="3" name="Dikdörtgen 2"/>
          <p:cNvSpPr/>
          <p:nvPr/>
        </p:nvSpPr>
        <p:spPr>
          <a:xfrm>
            <a:off x="1635848" y="116632"/>
            <a:ext cx="5600448" cy="461665"/>
          </a:xfrm>
          <a:prstGeom prst="rect">
            <a:avLst/>
          </a:prstGeom>
        </p:spPr>
        <p:txBody>
          <a:bodyPr wrap="square">
            <a:spAutoFit/>
          </a:bodyPr>
          <a:lstStyle/>
          <a:p>
            <a:r>
              <a:rPr lang="tr-TR" dirty="0">
                <a:solidFill>
                  <a:srgbClr val="000000"/>
                </a:solidFill>
                <a:latin typeface="Arial Black" panose="020B0A04020102020204" pitchFamily="34" charset="0"/>
              </a:rPr>
              <a:t>KÜLTÜREL DEĞERLER</a:t>
            </a:r>
          </a:p>
        </p:txBody>
      </p:sp>
      <p:pic>
        <p:nvPicPr>
          <p:cNvPr id="2" name="Resim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152" y="578297"/>
            <a:ext cx="3973239" cy="5411866"/>
          </a:xfrm>
          <a:prstGeom prst="rect">
            <a:avLst/>
          </a:prstGeom>
        </p:spPr>
      </p:pic>
      <p:pic>
        <p:nvPicPr>
          <p:cNvPr id="7" name="Resim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39952" y="578297"/>
            <a:ext cx="4677936" cy="5411866"/>
          </a:xfrm>
          <a:prstGeom prst="rect">
            <a:avLst/>
          </a:prstGeom>
        </p:spPr>
      </p:pic>
    </p:spTree>
    <p:extLst>
      <p:ext uri="{BB962C8B-B14F-4D97-AF65-F5344CB8AC3E}">
        <p14:creationId xmlns:p14="http://schemas.microsoft.com/office/powerpoint/2010/main" val="2053466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43CE8A97-3DC4-4315-B17F-70A362F2F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 y="0"/>
            <a:ext cx="3491984" cy="6858000"/>
          </a:xfrm>
          <a:prstGeom prst="rect">
            <a:avLst/>
          </a:prstGeom>
        </p:spPr>
      </p:pic>
      <p:sp>
        <p:nvSpPr>
          <p:cNvPr id="7" name="Dikdörtgen 6">
            <a:extLst>
              <a:ext uri="{FF2B5EF4-FFF2-40B4-BE49-F238E27FC236}">
                <a16:creationId xmlns:a16="http://schemas.microsoft.com/office/drawing/2014/main" id="{5AB94968-A555-4A87-B72F-9B8723CDC6F4}"/>
              </a:ext>
            </a:extLst>
          </p:cNvPr>
          <p:cNvSpPr/>
          <p:nvPr/>
        </p:nvSpPr>
        <p:spPr>
          <a:xfrm>
            <a:off x="3786103" y="700097"/>
            <a:ext cx="6336704" cy="461665"/>
          </a:xfrm>
          <a:prstGeom prst="rect">
            <a:avLst/>
          </a:prstGeom>
        </p:spPr>
        <p:txBody>
          <a:bodyPr wrap="square">
            <a:spAutoFit/>
          </a:bodyPr>
          <a:lstStyle/>
          <a:p>
            <a:r>
              <a:rPr lang="tr-TR" dirty="0">
                <a:solidFill>
                  <a:srgbClr val="000000"/>
                </a:solidFill>
                <a:latin typeface="Arial Black" panose="020B0A04020102020204" pitchFamily="34" charset="0"/>
              </a:rPr>
              <a:t>Entegre Yönetim Sistemi Politikamız</a:t>
            </a:r>
          </a:p>
        </p:txBody>
      </p:sp>
      <p:sp>
        <p:nvSpPr>
          <p:cNvPr id="11" name="Dikdörtgen 10">
            <a:extLst>
              <a:ext uri="{FF2B5EF4-FFF2-40B4-BE49-F238E27FC236}">
                <a16:creationId xmlns:a16="http://schemas.microsoft.com/office/drawing/2014/main" id="{2CF73C0D-63FB-4054-8D2F-E19526CAA4DE}"/>
              </a:ext>
            </a:extLst>
          </p:cNvPr>
          <p:cNvSpPr/>
          <p:nvPr/>
        </p:nvSpPr>
        <p:spPr>
          <a:xfrm>
            <a:off x="3599384" y="1879809"/>
            <a:ext cx="5544616" cy="4278094"/>
          </a:xfrm>
          <a:prstGeom prst="rect">
            <a:avLst/>
          </a:prstGeom>
        </p:spPr>
        <p:txBody>
          <a:bodyPr wrap="square">
            <a:spAutoFit/>
          </a:bodyPr>
          <a:lstStyle/>
          <a:p>
            <a:pPr algn="l"/>
            <a:r>
              <a:rPr lang="tr-TR" sz="1600" dirty="0">
                <a:solidFill>
                  <a:srgbClr val="000000"/>
                </a:solidFill>
                <a:latin typeface="Arial Black" panose="020B0A04020102020204" pitchFamily="34" charset="0"/>
              </a:rPr>
              <a:t>Misafirlerimizin istek, beklenti, ihtiyaç ve şikayetlerini araştırmak, bu doğrultuda hizmeti planlamak ve gerçekleşmesini sağlamak,</a:t>
            </a:r>
          </a:p>
          <a:p>
            <a:pPr algn="l"/>
            <a:r>
              <a:rPr lang="tr-TR" sz="1600" dirty="0">
                <a:solidFill>
                  <a:srgbClr val="000000"/>
                </a:solidFill>
                <a:latin typeface="Arial Black" panose="020B0A04020102020204" pitchFamily="34" charset="0"/>
              </a:rPr>
              <a:t>Gerçekleştirdiğimiz tüm faaliyetlerin kalitesinden sorumlu olduğumuz bilinciyle ürün ve hizmet sunmak,</a:t>
            </a:r>
          </a:p>
          <a:p>
            <a:pPr algn="l"/>
            <a:r>
              <a:rPr lang="tr-TR" sz="1600" dirty="0">
                <a:solidFill>
                  <a:srgbClr val="000000"/>
                </a:solidFill>
                <a:latin typeface="Arial Black" panose="020B0A04020102020204" pitchFamily="34" charset="0"/>
              </a:rPr>
              <a:t> Marka standartları doğrultusunda hizmet vermek ve ortaya çıkan hataları anında düzeltmeye yönelik bir yaklaşım göstermek,</a:t>
            </a:r>
          </a:p>
          <a:p>
            <a:pPr algn="l"/>
            <a:r>
              <a:rPr lang="tr-TR" sz="1600" dirty="0">
                <a:solidFill>
                  <a:srgbClr val="000000"/>
                </a:solidFill>
                <a:latin typeface="Arial Black" panose="020B0A04020102020204" pitchFamily="34" charset="0"/>
              </a:rPr>
              <a:t> Kalite anlayışı, misafir odaklılık, çevreye verilen önemin arttırılması, çevre kirliliğinin önlenmesi, enerji yönetimi, iş güvenliği ve gıda güvenliğinin sağlanması ve çalışanlarımızın işlerini bilinçli, doğru ve güvenli bir şekilde yapmaları için gerekli bilgi ve beceriye sahip olmalarını temin edecek eğitim ve araçlar sağlamak.</a:t>
            </a:r>
          </a:p>
        </p:txBody>
      </p:sp>
    </p:spTree>
    <p:extLst>
      <p:ext uri="{BB962C8B-B14F-4D97-AF65-F5344CB8AC3E}">
        <p14:creationId xmlns:p14="http://schemas.microsoft.com/office/powerpoint/2010/main" val="6172090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gradFill rotWithShape="1">
          <a:gsLst>
            <a:gs pos="10000">
              <a:srgbClr val="ABB8ED"/>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4" name="Dikdörtgen 3"/>
          <p:cNvSpPr/>
          <p:nvPr/>
        </p:nvSpPr>
        <p:spPr>
          <a:xfrm>
            <a:off x="-27698" y="3450245"/>
            <a:ext cx="9071993" cy="369332"/>
          </a:xfrm>
          <a:prstGeom prst="rect">
            <a:avLst/>
          </a:prstGeom>
        </p:spPr>
        <p:txBody>
          <a:bodyPr wrap="square">
            <a:spAutoFit/>
          </a:bodyPr>
          <a:lstStyle/>
          <a:p>
            <a:pPr algn="ctr"/>
            <a:r>
              <a:rPr lang="tr-TR" dirty="0">
                <a:solidFill>
                  <a:srgbClr val="000000"/>
                </a:solidFill>
                <a:latin typeface="Arial Black" panose="020B0A04020102020204" pitchFamily="34" charset="0"/>
              </a:rPr>
              <a:t>TASARRUF TEDBİRLERİ</a:t>
            </a:r>
            <a:endParaRPr lang="tr-TR" b="1" dirty="0">
              <a:solidFill>
                <a:srgbClr val="000000"/>
              </a:solidFill>
              <a:latin typeface="Arial Black" panose="020B0A04020102020204" pitchFamily="34" charset="0"/>
            </a:endParaRPr>
          </a:p>
        </p:txBody>
      </p:sp>
      <p:sp>
        <p:nvSpPr>
          <p:cNvPr id="7" name="Google Shape;203;p26"/>
          <p:cNvSpPr txBox="1">
            <a:spLocks/>
          </p:cNvSpPr>
          <p:nvPr/>
        </p:nvSpPr>
        <p:spPr bwMode="auto">
          <a:xfrm>
            <a:off x="107504" y="1422502"/>
            <a:ext cx="9144001" cy="760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spcFirstLastPara="1" vert="horz" wrap="square" lIns="121900" tIns="121900" rIns="121900" bIns="121900" numCol="1" anchor="t" anchorCtr="0" compatLnSpc="1">
            <a:prstTxWarp prst="textNoShape">
              <a:avLst/>
            </a:prstTxWarp>
            <a:noAutofit/>
          </a:bodyPr>
          <a:lstStyle>
            <a:lvl1pPr marL="0" indent="0" algn="ctr" rtl="0" eaLnBrk="1" fontAlgn="base" hangingPunct="1">
              <a:spcBef>
                <a:spcPct val="20000"/>
              </a:spcBef>
              <a:spcAft>
                <a:spcPct val="0"/>
              </a:spcAft>
              <a:buFontTx/>
              <a:buNone/>
              <a:defRPr sz="2400" kern="1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bg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bg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bg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00965"/>
            <a:endParaRPr lang="tr-TR" sz="1600" dirty="0">
              <a:solidFill>
                <a:srgbClr val="000000"/>
              </a:solidFill>
              <a:latin typeface="Arial Black" panose="020B0A04020102020204" pitchFamily="34" charset="0"/>
              <a:ea typeface="Calibri" panose="020F0502020204030204" pitchFamily="34" charset="0"/>
            </a:endParaRPr>
          </a:p>
        </p:txBody>
      </p:sp>
      <p:sp>
        <p:nvSpPr>
          <p:cNvPr id="2" name="Dikdörtgen 1"/>
          <p:cNvSpPr/>
          <p:nvPr/>
        </p:nvSpPr>
        <p:spPr>
          <a:xfrm>
            <a:off x="0" y="2867202"/>
            <a:ext cx="8928992" cy="361637"/>
          </a:xfrm>
          <a:prstGeom prst="rect">
            <a:avLst/>
          </a:prstGeom>
        </p:spPr>
        <p:txBody>
          <a:bodyPr wrap="square">
            <a:spAutoFit/>
          </a:bodyPr>
          <a:lstStyle/>
          <a:p>
            <a:pPr marL="48260" algn="ctr">
              <a:lnSpc>
                <a:spcPts val="2070"/>
              </a:lnSpc>
              <a:spcBef>
                <a:spcPts val="315"/>
              </a:spcBef>
            </a:pPr>
            <a:r>
              <a:rPr lang="tr-TR" sz="1600" b="1" dirty="0">
                <a:solidFill>
                  <a:srgbClr val="000000"/>
                </a:solidFill>
                <a:latin typeface="Arial Black" panose="020B0A04020102020204" pitchFamily="34" charset="0"/>
              </a:rPr>
              <a:t>OLİMARİN OTEL</a:t>
            </a:r>
            <a:endParaRPr lang="tr-TR" sz="1600" dirty="0">
              <a:solidFill>
                <a:srgbClr val="000000"/>
              </a:solidFill>
              <a:latin typeface="Arial Black" panose="020B0A04020102020204" pitchFamily="34" charset="0"/>
            </a:endParaRPr>
          </a:p>
        </p:txBody>
      </p:sp>
      <p:pic>
        <p:nvPicPr>
          <p:cNvPr id="6" name="Resim 5">
            <a:extLst>
              <a:ext uri="{FF2B5EF4-FFF2-40B4-BE49-F238E27FC236}">
                <a16:creationId xmlns:a16="http://schemas.microsoft.com/office/drawing/2014/main" id="{A4A9D8B0-B91D-4381-B9FC-A39BDB21AE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81262" y="-452490"/>
            <a:ext cx="3268492" cy="3140968"/>
          </a:xfrm>
          <a:prstGeom prst="rect">
            <a:avLst/>
          </a:prstGeom>
        </p:spPr>
      </p:pic>
    </p:spTree>
    <p:extLst>
      <p:ext uri="{BB962C8B-B14F-4D97-AF65-F5344CB8AC3E}">
        <p14:creationId xmlns:p14="http://schemas.microsoft.com/office/powerpoint/2010/main" val="24091943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gradFill rotWithShape="1">
          <a:gsLst>
            <a:gs pos="10000">
              <a:srgbClr val="ABB8ED"/>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xfrm>
            <a:off x="3779912" y="2924944"/>
            <a:ext cx="4608512" cy="1296144"/>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endParaRPr lang="tr-TR" dirty="0">
              <a:solidFill>
                <a:schemeClr val="tx1"/>
              </a:solidFill>
              <a:latin typeface="Arial Black" panose="020B0A04020102020204" pitchFamily="34" charset="0"/>
            </a:endParaRPr>
          </a:p>
          <a:p>
            <a:endParaRPr lang="en-US" dirty="0"/>
          </a:p>
        </p:txBody>
      </p:sp>
      <p:sp>
        <p:nvSpPr>
          <p:cNvPr id="2" name="Dikdörtgen 1"/>
          <p:cNvSpPr/>
          <p:nvPr/>
        </p:nvSpPr>
        <p:spPr>
          <a:xfrm>
            <a:off x="2195736" y="138272"/>
            <a:ext cx="6480720" cy="400110"/>
          </a:xfrm>
          <a:prstGeom prst="rect">
            <a:avLst/>
          </a:prstGeom>
        </p:spPr>
        <p:txBody>
          <a:bodyPr wrap="square">
            <a:spAutoFit/>
          </a:bodyPr>
          <a:lstStyle/>
          <a:p>
            <a:r>
              <a:rPr lang="tr-TR" sz="2000" dirty="0">
                <a:solidFill>
                  <a:schemeClr val="bg1"/>
                </a:solidFill>
                <a:latin typeface="Arial Black" panose="020B0A04020102020204" pitchFamily="34" charset="0"/>
              </a:rPr>
              <a:t>TASARRUF TEDBİRLERİ</a:t>
            </a:r>
            <a:endParaRPr lang="tr-TR" sz="2000" b="1" dirty="0">
              <a:solidFill>
                <a:schemeClr val="bg1"/>
              </a:solidFill>
              <a:latin typeface="Arial Black" panose="020B0A04020102020204" pitchFamily="34" charset="0"/>
            </a:endParaRPr>
          </a:p>
        </p:txBody>
      </p:sp>
      <p:pic>
        <p:nvPicPr>
          <p:cNvPr id="9" name="Resim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051720" cy="6858000"/>
          </a:xfrm>
          <a:prstGeom prst="rect">
            <a:avLst/>
          </a:prstGeom>
          <a:noFill/>
        </p:spPr>
      </p:pic>
      <p:sp>
        <p:nvSpPr>
          <p:cNvPr id="7" name="Google Shape;167;p22"/>
          <p:cNvSpPr txBox="1">
            <a:spLocks/>
          </p:cNvSpPr>
          <p:nvPr/>
        </p:nvSpPr>
        <p:spPr bwMode="auto">
          <a:xfrm>
            <a:off x="2051720" y="404664"/>
            <a:ext cx="6984776" cy="5556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spcFirstLastPara="1" vert="horz" wrap="square" lIns="121900" tIns="121900" rIns="121900" bIns="121900" numCol="1" anchor="t" anchorCtr="0" compatLnSpc="1">
            <a:prstTxWarp prst="textNoShape">
              <a:avLst/>
            </a:prstTxWarp>
            <a:noAutofit/>
          </a:bodyPr>
          <a:lstStyle>
            <a:lvl1pPr marL="0" indent="0" algn="ctr" rtl="0" eaLnBrk="1" fontAlgn="base" hangingPunct="1">
              <a:spcBef>
                <a:spcPct val="20000"/>
              </a:spcBef>
              <a:spcAft>
                <a:spcPct val="0"/>
              </a:spcAft>
              <a:buFontTx/>
              <a:buNone/>
              <a:defRPr sz="2400" kern="1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bg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bg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bg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l">
              <a:lnSpc>
                <a:spcPts val="2070"/>
              </a:lnSpc>
              <a:spcBef>
                <a:spcPts val="755"/>
              </a:spcBef>
              <a:buSzPts val="1700"/>
              <a:buFont typeface="Arial MT"/>
              <a:buChar char="•"/>
              <a:tabLst>
                <a:tab pos="548005" algn="l"/>
              </a:tabLst>
            </a:pPr>
            <a:r>
              <a:rPr lang="tr-TR" sz="1600" b="1" spc="-10" dirty="0">
                <a:solidFill>
                  <a:srgbClr val="000000"/>
                </a:solidFill>
                <a:latin typeface="Arial Black" panose="020B0A04020102020204" pitchFamily="34" charset="0"/>
              </a:rPr>
              <a:t>O</a:t>
            </a:r>
            <a:r>
              <a:rPr lang="tr-TR" sz="1600" b="1" spc="-10" dirty="0">
                <a:solidFill>
                  <a:srgbClr val="000000"/>
                </a:solidFill>
                <a:latin typeface="Arial Black" panose="020B0A04020102020204" pitchFamily="34" charset="0"/>
                <a:ea typeface="Arial MT"/>
                <a:cs typeface="Arial MT"/>
              </a:rPr>
              <a:t>tellerimizde bulunan</a:t>
            </a:r>
            <a:r>
              <a:rPr lang="tr-TR" sz="1600" b="1" spc="2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ekonomik</a:t>
            </a:r>
            <a:r>
              <a:rPr lang="tr-TR" sz="1600" b="1" spc="-2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veya</a:t>
            </a:r>
            <a:r>
              <a:rPr lang="tr-TR" sz="1600" b="1" spc="-3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halojen</a:t>
            </a:r>
            <a:r>
              <a:rPr lang="tr-TR" sz="1600" b="1" spc="-2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ampullerin</a:t>
            </a:r>
            <a:r>
              <a:rPr lang="tr-TR" sz="1600" b="1" spc="2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tümü</a:t>
            </a:r>
            <a:r>
              <a:rPr lang="tr-TR" sz="1600" b="1" spc="-100" dirty="0">
                <a:solidFill>
                  <a:srgbClr val="000000"/>
                </a:solidFill>
                <a:latin typeface="Arial Black" panose="020B0A04020102020204" pitchFamily="34" charset="0"/>
                <a:ea typeface="Arial MT"/>
                <a:cs typeface="Arial MT"/>
              </a:rPr>
              <a:t> </a:t>
            </a:r>
            <a:r>
              <a:rPr lang="tr-TR" sz="1600" b="1" spc="-25" dirty="0" err="1">
                <a:solidFill>
                  <a:srgbClr val="000000"/>
                </a:solidFill>
                <a:latin typeface="Arial Black" panose="020B0A04020102020204" pitchFamily="34" charset="0"/>
                <a:ea typeface="Arial MT"/>
                <a:cs typeface="Arial MT"/>
              </a:rPr>
              <a:t>led</a:t>
            </a:r>
            <a:r>
              <a:rPr lang="tr-TR" sz="1600" b="1" spc="-10" dirty="0">
                <a:solidFill>
                  <a:srgbClr val="000000"/>
                </a:solidFill>
                <a:latin typeface="Arial Black" panose="020B0A04020102020204" pitchFamily="34" charset="0"/>
                <a:ea typeface="Arial MT"/>
                <a:cs typeface="Arial MT"/>
              </a:rPr>
              <a:t> </a:t>
            </a:r>
            <a:r>
              <a:rPr lang="tr-TR" sz="1600" b="1" dirty="0">
                <a:solidFill>
                  <a:srgbClr val="000000"/>
                </a:solidFill>
                <a:latin typeface="Arial Black" panose="020B0A04020102020204" pitchFamily="34" charset="0"/>
                <a:ea typeface="Calibri" panose="020F0502020204030204" pitchFamily="34" charset="0"/>
              </a:rPr>
              <a:t>ampullerle</a:t>
            </a:r>
            <a:r>
              <a:rPr lang="tr-TR" sz="1600" b="1" spc="-10" dirty="0">
                <a:solidFill>
                  <a:srgbClr val="000000"/>
                </a:solidFill>
                <a:latin typeface="Arial Black" panose="020B0A04020102020204" pitchFamily="34" charset="0"/>
                <a:ea typeface="Calibri" panose="020F0502020204030204" pitchFamily="34" charset="0"/>
              </a:rPr>
              <a:t> değiştirilmiştir.</a:t>
            </a:r>
            <a:endParaRPr lang="tr-TR" sz="1600" b="1" dirty="0">
              <a:solidFill>
                <a:srgbClr val="000000"/>
              </a:solidFill>
              <a:latin typeface="Arial Black" panose="020B0A04020102020204" pitchFamily="34" charset="0"/>
              <a:ea typeface="Calibri" panose="020F0502020204030204" pitchFamily="34" charset="0"/>
            </a:endParaRPr>
          </a:p>
          <a:p>
            <a:pPr marL="342900" lvl="0" indent="-342900" algn="l">
              <a:lnSpc>
                <a:spcPts val="2070"/>
              </a:lnSpc>
              <a:spcBef>
                <a:spcPts val="755"/>
              </a:spcBef>
              <a:buSzPts val="1700"/>
              <a:buFont typeface="Arial MT"/>
              <a:buChar char="•"/>
              <a:tabLst>
                <a:tab pos="548005" algn="l"/>
              </a:tabLst>
            </a:pPr>
            <a:r>
              <a:rPr lang="tr-TR" sz="1600" b="1" spc="-10" dirty="0">
                <a:solidFill>
                  <a:srgbClr val="000000"/>
                </a:solidFill>
                <a:latin typeface="Arial Black" panose="020B0A04020102020204" pitchFamily="34" charset="0"/>
                <a:ea typeface="Arial MT"/>
                <a:cs typeface="Arial MT"/>
              </a:rPr>
              <a:t>Ortak</a:t>
            </a:r>
            <a:r>
              <a:rPr lang="tr-TR" sz="1600" b="1" spc="-6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misafir</a:t>
            </a:r>
            <a:r>
              <a:rPr lang="tr-TR" sz="1600" b="1" spc="-5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alanlarındaki lavabolarda</a:t>
            </a:r>
            <a:r>
              <a:rPr lang="tr-TR" sz="1600" b="1" spc="-2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harekete</a:t>
            </a:r>
            <a:r>
              <a:rPr lang="tr-TR" sz="1600" b="1" spc="-3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duyarlı</a:t>
            </a:r>
            <a:r>
              <a:rPr lang="tr-TR" sz="1600" b="1" spc="-10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sensörlü</a:t>
            </a:r>
            <a:r>
              <a:rPr lang="tr-TR" sz="1600" b="1" spc="-1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sistem </a:t>
            </a:r>
            <a:r>
              <a:rPr lang="tr-TR" sz="1600" b="1" spc="-10" dirty="0">
                <a:solidFill>
                  <a:srgbClr val="000000"/>
                </a:solidFill>
                <a:latin typeface="Arial Black" panose="020B0A04020102020204" pitchFamily="34" charset="0"/>
                <a:ea typeface="Calibri" panose="020F0502020204030204" pitchFamily="34" charset="0"/>
              </a:rPr>
              <a:t>kullanılmaktadır.</a:t>
            </a:r>
            <a:endParaRPr lang="tr-TR" sz="1600" b="1" dirty="0">
              <a:solidFill>
                <a:srgbClr val="000000"/>
              </a:solidFill>
              <a:latin typeface="Arial Black" panose="020B0A04020102020204" pitchFamily="34" charset="0"/>
              <a:ea typeface="Calibri" panose="020F0502020204030204" pitchFamily="34" charset="0"/>
            </a:endParaRPr>
          </a:p>
          <a:p>
            <a:pPr marL="285750" lvl="0" indent="-285750" algn="l">
              <a:lnSpc>
                <a:spcPts val="2070"/>
              </a:lnSpc>
              <a:spcBef>
                <a:spcPts val="760"/>
              </a:spcBef>
              <a:buSzPts val="1700"/>
              <a:buFont typeface="Arial" panose="020B0604020202020204" pitchFamily="34" charset="0"/>
              <a:buChar char="•"/>
              <a:tabLst>
                <a:tab pos="548005" algn="l"/>
              </a:tabLst>
            </a:pPr>
            <a:r>
              <a:rPr lang="tr-TR" sz="1600" b="1" spc="-10" dirty="0">
                <a:solidFill>
                  <a:srgbClr val="000000"/>
                </a:solidFill>
                <a:latin typeface="Arial Black" panose="020B0A04020102020204" pitchFamily="34" charset="0"/>
                <a:ea typeface="Arial MT"/>
                <a:cs typeface="Arial MT"/>
              </a:rPr>
              <a:t>Otellerimizde içerisinde</a:t>
            </a:r>
            <a:r>
              <a:rPr lang="tr-TR" sz="1600" b="1" spc="-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birçok</a:t>
            </a:r>
            <a:r>
              <a:rPr lang="tr-TR" sz="1600" b="1" spc="-2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alan</a:t>
            </a:r>
            <a:r>
              <a:rPr lang="tr-TR" sz="1600" b="1" spc="-2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güneş</a:t>
            </a:r>
            <a:r>
              <a:rPr lang="tr-TR" sz="1600" b="1" spc="-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ışığından</a:t>
            </a:r>
            <a:r>
              <a:rPr lang="tr-TR" sz="1600" b="1" spc="1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faydalanarak</a:t>
            </a:r>
            <a:r>
              <a:rPr lang="tr-TR" sz="1600" b="1" spc="-2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enerji tüketimini </a:t>
            </a:r>
            <a:r>
              <a:rPr lang="tr-TR" sz="1600" b="1" dirty="0">
                <a:solidFill>
                  <a:srgbClr val="000000"/>
                </a:solidFill>
                <a:latin typeface="Arial Black" panose="020B0A04020102020204" pitchFamily="34" charset="0"/>
                <a:ea typeface="Calibri" panose="020F0502020204030204" pitchFamily="34" charset="0"/>
              </a:rPr>
              <a:t>azaltacak</a:t>
            </a:r>
            <a:r>
              <a:rPr lang="tr-TR" sz="1600" b="1" spc="-65" dirty="0">
                <a:solidFill>
                  <a:srgbClr val="000000"/>
                </a:solidFill>
                <a:latin typeface="Arial Black" panose="020B0A04020102020204" pitchFamily="34" charset="0"/>
                <a:ea typeface="Calibri" panose="020F0502020204030204" pitchFamily="34" charset="0"/>
              </a:rPr>
              <a:t> </a:t>
            </a:r>
            <a:r>
              <a:rPr lang="tr-TR" sz="1600" b="1" dirty="0">
                <a:solidFill>
                  <a:srgbClr val="000000"/>
                </a:solidFill>
                <a:latin typeface="Arial Black" panose="020B0A04020102020204" pitchFamily="34" charset="0"/>
                <a:ea typeface="Calibri" panose="020F0502020204030204" pitchFamily="34" charset="0"/>
              </a:rPr>
              <a:t>şekilde</a:t>
            </a:r>
            <a:r>
              <a:rPr lang="tr-TR" sz="1600" b="1" spc="-35" dirty="0">
                <a:solidFill>
                  <a:srgbClr val="000000"/>
                </a:solidFill>
                <a:latin typeface="Arial Black" panose="020B0A04020102020204" pitchFamily="34" charset="0"/>
                <a:ea typeface="Calibri" panose="020F0502020204030204" pitchFamily="34" charset="0"/>
              </a:rPr>
              <a:t> </a:t>
            </a:r>
            <a:r>
              <a:rPr lang="tr-TR" sz="1600" b="1" dirty="0">
                <a:solidFill>
                  <a:srgbClr val="000000"/>
                </a:solidFill>
                <a:latin typeface="Arial Black" panose="020B0A04020102020204" pitchFamily="34" charset="0"/>
                <a:ea typeface="Calibri" panose="020F0502020204030204" pitchFamily="34" charset="0"/>
              </a:rPr>
              <a:t>dizayn</a:t>
            </a:r>
            <a:r>
              <a:rPr lang="tr-TR" sz="1600" b="1" spc="-70" dirty="0">
                <a:solidFill>
                  <a:srgbClr val="000000"/>
                </a:solidFill>
                <a:latin typeface="Arial Black" panose="020B0A04020102020204" pitchFamily="34" charset="0"/>
                <a:ea typeface="Calibri" panose="020F0502020204030204" pitchFamily="34" charset="0"/>
              </a:rPr>
              <a:t> </a:t>
            </a:r>
            <a:r>
              <a:rPr lang="tr-TR" sz="1600" b="1" spc="-10" dirty="0">
                <a:solidFill>
                  <a:srgbClr val="000000"/>
                </a:solidFill>
                <a:latin typeface="Arial Black" panose="020B0A04020102020204" pitchFamily="34" charset="0"/>
                <a:ea typeface="Calibri" panose="020F0502020204030204" pitchFamily="34" charset="0"/>
              </a:rPr>
              <a:t>edilmiştir.</a:t>
            </a:r>
            <a:endParaRPr lang="tr-TR" sz="1600" b="1" dirty="0">
              <a:solidFill>
                <a:srgbClr val="000000"/>
              </a:solidFill>
              <a:latin typeface="Arial Black" panose="020B0A04020102020204" pitchFamily="34" charset="0"/>
              <a:ea typeface="Calibri" panose="020F0502020204030204" pitchFamily="34" charset="0"/>
            </a:endParaRPr>
          </a:p>
          <a:p>
            <a:pPr algn="l"/>
            <a:r>
              <a:rPr lang="tr-TR" sz="1600" b="1" dirty="0">
                <a:solidFill>
                  <a:srgbClr val="000000"/>
                </a:solidFill>
                <a:latin typeface="Arial Black" panose="020B0A04020102020204" pitchFamily="34" charset="0"/>
              </a:rPr>
              <a:t> </a:t>
            </a:r>
          </a:p>
          <a:p>
            <a:pPr marL="285750" lvl="0" indent="-285750" algn="l">
              <a:buFont typeface="Arial" panose="020B0604020202020204" pitchFamily="34" charset="0"/>
              <a:buChar char="•"/>
            </a:pPr>
            <a:r>
              <a:rPr lang="tr-TR" sz="1600" b="1" dirty="0">
                <a:solidFill>
                  <a:srgbClr val="000000"/>
                </a:solidFill>
                <a:latin typeface="Arial Black" panose="020B0A04020102020204" pitchFamily="34" charset="0"/>
              </a:rPr>
              <a:t>Tüm toplantı salonlarında iklimlendirme enerjisinden tasarruf edilmesi amaçlı stor  perde kullanılmaktadır.</a:t>
            </a:r>
          </a:p>
          <a:p>
            <a:pPr marL="285750" lvl="0" indent="-285750" algn="l">
              <a:buFont typeface="Arial" panose="020B0604020202020204" pitchFamily="34" charset="0"/>
              <a:buChar char="•"/>
            </a:pPr>
            <a:r>
              <a:rPr lang="tr-TR" sz="1600" b="1" dirty="0">
                <a:solidFill>
                  <a:srgbClr val="000000"/>
                </a:solidFill>
                <a:latin typeface="Arial Black" panose="020B0A04020102020204" pitchFamily="34" charset="0"/>
              </a:rPr>
              <a:t>Tüm elektrikli cihazların belirli aralıklara bakım ve temizlikleri yapılarak oluşabilecek enerji kayıpları minimize edilmektedir.</a:t>
            </a:r>
          </a:p>
          <a:p>
            <a:pPr marL="285750" lvl="0" indent="-285750" algn="l">
              <a:buFont typeface="Arial" panose="020B0604020202020204" pitchFamily="34" charset="0"/>
              <a:buChar char="•"/>
            </a:pPr>
            <a:r>
              <a:rPr lang="tr-TR" sz="1600" b="1" dirty="0">
                <a:solidFill>
                  <a:srgbClr val="000000"/>
                </a:solidFill>
                <a:latin typeface="Arial Black" panose="020B0A04020102020204" pitchFamily="34" charset="0"/>
              </a:rPr>
              <a:t>Tüm odalarda balkon kapısının açılması durumunda ısıtma/soğutma cihazlarını devre</a:t>
            </a:r>
          </a:p>
          <a:p>
            <a:pPr marL="263525" indent="-263525" algn="l"/>
            <a:r>
              <a:rPr lang="tr-TR" sz="1600" b="1" dirty="0">
                <a:solidFill>
                  <a:srgbClr val="000000"/>
                </a:solidFill>
                <a:latin typeface="Arial Black" panose="020B0A04020102020204" pitchFamily="34" charset="0"/>
              </a:rPr>
              <a:t>     dışı bırakan sistemler bulunmaktadır. Odalarımızda    elektronik    kartlar bulunmaktadır.</a:t>
            </a:r>
          </a:p>
          <a:p>
            <a:pPr marL="285750" indent="-285750" algn="l">
              <a:buFont typeface="Arial" panose="020B0604020202020204" pitchFamily="34" charset="0"/>
              <a:buChar char="•"/>
            </a:pPr>
            <a:r>
              <a:rPr lang="tr-TR" sz="1400" b="1" dirty="0">
                <a:solidFill>
                  <a:srgbClr val="000000"/>
                </a:solidFill>
                <a:latin typeface="Arial Black" panose="020B0A04020102020204" pitchFamily="34" charset="0"/>
              </a:rPr>
              <a:t>OLİMARİN OTELİMİZDE </a:t>
            </a:r>
            <a:r>
              <a:rPr lang="tr-TR" sz="1600" b="1" dirty="0">
                <a:solidFill>
                  <a:srgbClr val="000000"/>
                </a:solidFill>
                <a:latin typeface="Arial Black" panose="020B0A04020102020204" pitchFamily="34" charset="0"/>
              </a:rPr>
              <a:t>kullanılan elektrik kaynağının %55,8’ i yenilenebilir enerji</a:t>
            </a:r>
          </a:p>
          <a:p>
            <a:pPr algn="l"/>
            <a:r>
              <a:rPr lang="tr-TR" sz="1600" b="1" dirty="0">
                <a:solidFill>
                  <a:srgbClr val="000000"/>
                </a:solidFill>
                <a:latin typeface="Arial Black" panose="020B0A04020102020204" pitchFamily="34" charset="0"/>
              </a:rPr>
              <a:t>     kaynaklarından elde edilmektedir</a:t>
            </a:r>
          </a:p>
        </p:txBody>
      </p:sp>
    </p:spTree>
    <p:extLst>
      <p:ext uri="{BB962C8B-B14F-4D97-AF65-F5344CB8AC3E}">
        <p14:creationId xmlns:p14="http://schemas.microsoft.com/office/powerpoint/2010/main" val="30438253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gradFill rotWithShape="1">
          <a:gsLst>
            <a:gs pos="10000">
              <a:srgbClr val="ABB8ED"/>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xfrm>
            <a:off x="3779912" y="2924944"/>
            <a:ext cx="4608512" cy="1296144"/>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endParaRPr lang="tr-TR" dirty="0">
              <a:solidFill>
                <a:schemeClr val="tx1"/>
              </a:solidFill>
              <a:latin typeface="Arial Black" panose="020B0A04020102020204" pitchFamily="34" charset="0"/>
            </a:endParaRPr>
          </a:p>
          <a:p>
            <a:endParaRPr lang="en-US" dirty="0"/>
          </a:p>
        </p:txBody>
      </p:sp>
      <p:sp>
        <p:nvSpPr>
          <p:cNvPr id="2" name="Dikdörtgen 1"/>
          <p:cNvSpPr/>
          <p:nvPr/>
        </p:nvSpPr>
        <p:spPr>
          <a:xfrm>
            <a:off x="2195736" y="138272"/>
            <a:ext cx="6480720" cy="400110"/>
          </a:xfrm>
          <a:prstGeom prst="rect">
            <a:avLst/>
          </a:prstGeom>
        </p:spPr>
        <p:txBody>
          <a:bodyPr wrap="square">
            <a:spAutoFit/>
          </a:bodyPr>
          <a:lstStyle/>
          <a:p>
            <a:r>
              <a:rPr lang="tr-TR" sz="2000" dirty="0">
                <a:solidFill>
                  <a:srgbClr val="000000"/>
                </a:solidFill>
                <a:latin typeface="Arial Black" panose="020B0A04020102020204" pitchFamily="34" charset="0"/>
              </a:rPr>
              <a:t>TASARRUF TEDBİRLERİ</a:t>
            </a:r>
            <a:endParaRPr lang="tr-TR" sz="2000" b="1" dirty="0">
              <a:solidFill>
                <a:srgbClr val="000000"/>
              </a:solidFill>
              <a:latin typeface="Arial Black" panose="020B0A04020102020204" pitchFamily="34" charset="0"/>
            </a:endParaRPr>
          </a:p>
        </p:txBody>
      </p:sp>
      <p:pic>
        <p:nvPicPr>
          <p:cNvPr id="9" name="Resim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051720" cy="6858000"/>
          </a:xfrm>
          <a:prstGeom prst="rect">
            <a:avLst/>
          </a:prstGeom>
          <a:noFill/>
        </p:spPr>
      </p:pic>
      <p:sp>
        <p:nvSpPr>
          <p:cNvPr id="6" name="Google Shape;167;p22"/>
          <p:cNvSpPr txBox="1">
            <a:spLocks/>
          </p:cNvSpPr>
          <p:nvPr/>
        </p:nvSpPr>
        <p:spPr bwMode="auto">
          <a:xfrm>
            <a:off x="2051720" y="538382"/>
            <a:ext cx="6912768" cy="5626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spcFirstLastPara="1" vert="horz" wrap="square" lIns="121900" tIns="121900" rIns="121900" bIns="121900" numCol="1" anchor="t" anchorCtr="0" compatLnSpc="1">
            <a:prstTxWarp prst="textNoShape">
              <a:avLst/>
            </a:prstTxWarp>
            <a:noAutofit/>
          </a:bodyPr>
          <a:lstStyle>
            <a:lvl1pPr marL="0" indent="0" algn="ctr" rtl="0" eaLnBrk="1" fontAlgn="base" hangingPunct="1">
              <a:spcBef>
                <a:spcPct val="20000"/>
              </a:spcBef>
              <a:spcAft>
                <a:spcPct val="0"/>
              </a:spcAft>
              <a:buFontTx/>
              <a:buNone/>
              <a:defRPr sz="2400" kern="1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bg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bg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bg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l">
              <a:lnSpc>
                <a:spcPts val="2070"/>
              </a:lnSpc>
              <a:spcBef>
                <a:spcPts val="2840"/>
              </a:spcBef>
              <a:buSzPts val="1700"/>
              <a:buFont typeface="Arial MT"/>
              <a:buChar char="•"/>
              <a:tabLst>
                <a:tab pos="548005" algn="l"/>
              </a:tabLst>
            </a:pPr>
            <a:r>
              <a:rPr lang="tr-TR" sz="1600" b="1" spc="-10" dirty="0">
                <a:solidFill>
                  <a:srgbClr val="000000"/>
                </a:solidFill>
                <a:latin typeface="Arial Black" panose="020B0A04020102020204" pitchFamily="34" charset="0"/>
                <a:ea typeface="Arial MT"/>
                <a:cs typeface="Arial MT"/>
              </a:rPr>
              <a:t>Musluklarda</a:t>
            </a:r>
            <a:r>
              <a:rPr lang="tr-TR" sz="1600" b="1" spc="-55" dirty="0">
                <a:solidFill>
                  <a:srgbClr val="000000"/>
                </a:solidFill>
                <a:latin typeface="Arial Black" panose="020B0A04020102020204" pitchFamily="34" charset="0"/>
                <a:ea typeface="Arial MT"/>
                <a:cs typeface="Arial MT"/>
              </a:rPr>
              <a:t> </a:t>
            </a:r>
            <a:r>
              <a:rPr lang="tr-TR" sz="1600" b="1" spc="-10" dirty="0" err="1">
                <a:solidFill>
                  <a:srgbClr val="000000"/>
                </a:solidFill>
                <a:latin typeface="Arial Black" panose="020B0A04020102020204" pitchFamily="34" charset="0"/>
                <a:ea typeface="Arial MT"/>
                <a:cs typeface="Arial MT"/>
              </a:rPr>
              <a:t>perlator</a:t>
            </a:r>
            <a:r>
              <a:rPr lang="tr-TR" sz="1600" b="1" spc="-4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kullanılmakta</a:t>
            </a:r>
            <a:r>
              <a:rPr lang="tr-TR" sz="1600" b="1" spc="-5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ve</a:t>
            </a:r>
            <a:r>
              <a:rPr lang="tr-TR" sz="1600" b="1" spc="-5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fotoselli</a:t>
            </a:r>
            <a:r>
              <a:rPr lang="tr-TR" sz="1600" b="1" spc="-5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musluklarla</a:t>
            </a:r>
            <a:r>
              <a:rPr lang="tr-TR" sz="1600" b="1" spc="-3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fazla</a:t>
            </a:r>
            <a:r>
              <a:rPr lang="tr-TR" sz="1600" b="1" spc="-8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su</a:t>
            </a:r>
            <a:r>
              <a:rPr lang="tr-TR" sz="1600" b="1" spc="-5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kullanımının </a:t>
            </a:r>
            <a:r>
              <a:rPr lang="tr-TR" sz="1600" b="1" dirty="0">
                <a:solidFill>
                  <a:srgbClr val="000000"/>
                </a:solidFill>
                <a:latin typeface="Arial Black" panose="020B0A04020102020204" pitchFamily="34" charset="0"/>
                <a:ea typeface="Calibri" panose="020F0502020204030204" pitchFamily="34" charset="0"/>
              </a:rPr>
              <a:t>önüne</a:t>
            </a:r>
            <a:r>
              <a:rPr lang="tr-TR" sz="1600" b="1" spc="15" dirty="0">
                <a:solidFill>
                  <a:srgbClr val="000000"/>
                </a:solidFill>
                <a:latin typeface="Arial Black" panose="020B0A04020102020204" pitchFamily="34" charset="0"/>
                <a:ea typeface="Calibri" panose="020F0502020204030204" pitchFamily="34" charset="0"/>
              </a:rPr>
              <a:t> </a:t>
            </a:r>
            <a:r>
              <a:rPr lang="tr-TR" sz="1600" b="1" spc="-10" dirty="0">
                <a:solidFill>
                  <a:srgbClr val="000000"/>
                </a:solidFill>
                <a:latin typeface="Arial Black" panose="020B0A04020102020204" pitchFamily="34" charset="0"/>
                <a:ea typeface="Calibri" panose="020F0502020204030204" pitchFamily="34" charset="0"/>
              </a:rPr>
              <a:t>geçilmektedir.</a:t>
            </a:r>
            <a:endParaRPr lang="tr-TR" sz="1600" b="1" dirty="0">
              <a:solidFill>
                <a:srgbClr val="000000"/>
              </a:solidFill>
              <a:latin typeface="Arial Black" panose="020B0A04020102020204" pitchFamily="34" charset="0"/>
              <a:ea typeface="Calibri" panose="020F0502020204030204" pitchFamily="34" charset="0"/>
            </a:endParaRPr>
          </a:p>
          <a:p>
            <a:pPr marL="342900" indent="-342900" algn="l">
              <a:lnSpc>
                <a:spcPts val="2070"/>
              </a:lnSpc>
              <a:spcBef>
                <a:spcPts val="755"/>
              </a:spcBef>
              <a:buSzPts val="1700"/>
              <a:buFont typeface="Arial MT"/>
              <a:buChar char="•"/>
              <a:tabLst>
                <a:tab pos="548005" algn="l"/>
              </a:tabLst>
            </a:pPr>
            <a:r>
              <a:rPr lang="tr-TR" sz="1600" b="1" spc="-10" dirty="0">
                <a:solidFill>
                  <a:srgbClr val="000000"/>
                </a:solidFill>
                <a:latin typeface="Arial Black" panose="020B0A04020102020204" pitchFamily="34" charset="0"/>
                <a:ea typeface="Arial MT"/>
                <a:cs typeface="Arial MT"/>
              </a:rPr>
              <a:t>Otellerimizde</a:t>
            </a:r>
            <a:r>
              <a:rPr lang="tr-TR" sz="1600" b="1" spc="-4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oluşan</a:t>
            </a:r>
            <a:r>
              <a:rPr lang="tr-TR" sz="1600" b="1" spc="-9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tehlikeli</a:t>
            </a:r>
            <a:r>
              <a:rPr lang="tr-TR" sz="1600" b="1" spc="-5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ve</a:t>
            </a:r>
            <a:r>
              <a:rPr lang="tr-TR" sz="1600" b="1" spc="-7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tehlikesiz</a:t>
            </a:r>
            <a:r>
              <a:rPr lang="tr-TR" sz="1600" b="1" spc="-4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atıklarımızın</a:t>
            </a:r>
            <a:r>
              <a:rPr lang="tr-TR" sz="1600" b="1" spc="-7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%100’e</a:t>
            </a:r>
            <a:r>
              <a:rPr lang="tr-TR" sz="1600" b="1" spc="-9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yakını</a:t>
            </a:r>
            <a:r>
              <a:rPr lang="tr-TR" sz="1600" b="1" spc="-7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plastik, </a:t>
            </a:r>
            <a:r>
              <a:rPr lang="tr-TR" sz="1600" b="1" dirty="0">
                <a:solidFill>
                  <a:srgbClr val="000000"/>
                </a:solidFill>
                <a:latin typeface="Arial Black" panose="020B0A04020102020204" pitchFamily="34" charset="0"/>
                <a:ea typeface="Calibri" panose="020F0502020204030204" pitchFamily="34" charset="0"/>
              </a:rPr>
              <a:t>metal,</a:t>
            </a:r>
            <a:r>
              <a:rPr lang="tr-TR" sz="1600" b="1" spc="-55" dirty="0">
                <a:solidFill>
                  <a:srgbClr val="000000"/>
                </a:solidFill>
                <a:latin typeface="Arial Black" panose="020B0A04020102020204" pitchFamily="34" charset="0"/>
                <a:ea typeface="Calibri" panose="020F0502020204030204" pitchFamily="34" charset="0"/>
              </a:rPr>
              <a:t> </a:t>
            </a:r>
            <a:r>
              <a:rPr lang="tr-TR" sz="1600" b="1" dirty="0">
                <a:solidFill>
                  <a:srgbClr val="000000"/>
                </a:solidFill>
                <a:latin typeface="Arial Black" panose="020B0A04020102020204" pitchFamily="34" charset="0"/>
                <a:ea typeface="Calibri" panose="020F0502020204030204" pitchFamily="34" charset="0"/>
              </a:rPr>
              <a:t>akü,</a:t>
            </a:r>
            <a:r>
              <a:rPr lang="tr-TR" sz="1600" b="1" spc="-40" dirty="0">
                <a:solidFill>
                  <a:srgbClr val="000000"/>
                </a:solidFill>
                <a:latin typeface="Arial Black" panose="020B0A04020102020204" pitchFamily="34" charset="0"/>
                <a:ea typeface="Calibri" panose="020F0502020204030204" pitchFamily="34" charset="0"/>
              </a:rPr>
              <a:t> </a:t>
            </a:r>
            <a:r>
              <a:rPr lang="tr-TR" sz="1600" b="1" dirty="0">
                <a:solidFill>
                  <a:srgbClr val="000000"/>
                </a:solidFill>
                <a:latin typeface="Arial Black" panose="020B0A04020102020204" pitchFamily="34" charset="0"/>
                <a:ea typeface="Calibri" panose="020F0502020204030204" pitchFamily="34" charset="0"/>
              </a:rPr>
              <a:t>yağ,</a:t>
            </a:r>
            <a:r>
              <a:rPr lang="tr-TR" sz="1600" b="1" spc="-45" dirty="0">
                <a:solidFill>
                  <a:srgbClr val="000000"/>
                </a:solidFill>
                <a:latin typeface="Arial Black" panose="020B0A04020102020204" pitchFamily="34" charset="0"/>
                <a:ea typeface="Calibri" panose="020F0502020204030204" pitchFamily="34" charset="0"/>
              </a:rPr>
              <a:t> </a:t>
            </a:r>
            <a:r>
              <a:rPr lang="tr-TR" sz="1600" b="1" dirty="0">
                <a:solidFill>
                  <a:srgbClr val="000000"/>
                </a:solidFill>
                <a:latin typeface="Arial Black" panose="020B0A04020102020204" pitchFamily="34" charset="0"/>
                <a:ea typeface="Calibri" panose="020F0502020204030204" pitchFamily="34" charset="0"/>
              </a:rPr>
              <a:t>vb.</a:t>
            </a:r>
            <a:r>
              <a:rPr lang="tr-TR" sz="1600" b="1" spc="-20" dirty="0">
                <a:solidFill>
                  <a:srgbClr val="000000"/>
                </a:solidFill>
                <a:latin typeface="Arial Black" panose="020B0A04020102020204" pitchFamily="34" charset="0"/>
                <a:ea typeface="Calibri" panose="020F0502020204030204" pitchFamily="34" charset="0"/>
              </a:rPr>
              <a:t> </a:t>
            </a:r>
            <a:r>
              <a:rPr lang="tr-TR" sz="1600" b="1" dirty="0">
                <a:solidFill>
                  <a:srgbClr val="000000"/>
                </a:solidFill>
                <a:latin typeface="Arial Black" panose="020B0A04020102020204" pitchFamily="34" charset="0"/>
                <a:ea typeface="Calibri" panose="020F0502020204030204" pitchFamily="34" charset="0"/>
              </a:rPr>
              <a:t>olarak</a:t>
            </a:r>
            <a:r>
              <a:rPr lang="tr-TR" sz="1600" b="1" spc="-45" dirty="0">
                <a:solidFill>
                  <a:srgbClr val="000000"/>
                </a:solidFill>
                <a:latin typeface="Arial Black" panose="020B0A04020102020204" pitchFamily="34" charset="0"/>
                <a:ea typeface="Calibri" panose="020F0502020204030204" pitchFamily="34" charset="0"/>
              </a:rPr>
              <a:t> </a:t>
            </a:r>
            <a:r>
              <a:rPr lang="tr-TR" sz="1600" b="1" dirty="0">
                <a:solidFill>
                  <a:srgbClr val="000000"/>
                </a:solidFill>
                <a:latin typeface="Arial Black" panose="020B0A04020102020204" pitchFamily="34" charset="0"/>
                <a:ea typeface="Calibri" panose="020F0502020204030204" pitchFamily="34" charset="0"/>
              </a:rPr>
              <a:t>lisanslı</a:t>
            </a:r>
            <a:r>
              <a:rPr lang="tr-TR" sz="1600" b="1" spc="-5" dirty="0">
                <a:solidFill>
                  <a:srgbClr val="000000"/>
                </a:solidFill>
                <a:latin typeface="Arial Black" panose="020B0A04020102020204" pitchFamily="34" charset="0"/>
                <a:ea typeface="Calibri" panose="020F0502020204030204" pitchFamily="34" charset="0"/>
              </a:rPr>
              <a:t> </a:t>
            </a:r>
            <a:r>
              <a:rPr lang="tr-TR" sz="1600" b="1" dirty="0">
                <a:solidFill>
                  <a:srgbClr val="000000"/>
                </a:solidFill>
                <a:latin typeface="Arial Black" panose="020B0A04020102020204" pitchFamily="34" charset="0"/>
                <a:ea typeface="Calibri" panose="020F0502020204030204" pitchFamily="34" charset="0"/>
              </a:rPr>
              <a:t>tesisler</a:t>
            </a:r>
            <a:r>
              <a:rPr lang="tr-TR" sz="1600" b="1" spc="-5" dirty="0">
                <a:solidFill>
                  <a:srgbClr val="000000"/>
                </a:solidFill>
                <a:latin typeface="Arial Black" panose="020B0A04020102020204" pitchFamily="34" charset="0"/>
                <a:ea typeface="Calibri" panose="020F0502020204030204" pitchFamily="34" charset="0"/>
              </a:rPr>
              <a:t> </a:t>
            </a:r>
            <a:r>
              <a:rPr lang="tr-TR" sz="1600" b="1" dirty="0">
                <a:solidFill>
                  <a:srgbClr val="000000"/>
                </a:solidFill>
                <a:latin typeface="Arial Black" panose="020B0A04020102020204" pitchFamily="34" charset="0"/>
                <a:ea typeface="Calibri" panose="020F0502020204030204" pitchFamily="34" charset="0"/>
              </a:rPr>
              <a:t>tarafından</a:t>
            </a:r>
            <a:r>
              <a:rPr lang="tr-TR" sz="1600" b="1" spc="-5" dirty="0">
                <a:solidFill>
                  <a:srgbClr val="000000"/>
                </a:solidFill>
                <a:latin typeface="Arial Black" panose="020B0A04020102020204" pitchFamily="34" charset="0"/>
                <a:ea typeface="Calibri" panose="020F0502020204030204" pitchFamily="34" charset="0"/>
              </a:rPr>
              <a:t> </a:t>
            </a:r>
            <a:r>
              <a:rPr lang="tr-TR" sz="1600" b="1" dirty="0">
                <a:solidFill>
                  <a:srgbClr val="000000"/>
                </a:solidFill>
                <a:latin typeface="Arial Black" panose="020B0A04020102020204" pitchFamily="34" charset="0"/>
                <a:ea typeface="Calibri" panose="020F0502020204030204" pitchFamily="34" charset="0"/>
              </a:rPr>
              <a:t>geri</a:t>
            </a:r>
            <a:r>
              <a:rPr lang="tr-TR" sz="1600" b="1" spc="-10" dirty="0">
                <a:solidFill>
                  <a:srgbClr val="000000"/>
                </a:solidFill>
                <a:latin typeface="Arial Black" panose="020B0A04020102020204" pitchFamily="34" charset="0"/>
                <a:ea typeface="Calibri" panose="020F0502020204030204" pitchFamily="34" charset="0"/>
              </a:rPr>
              <a:t> dönüştürülmektedir.</a:t>
            </a:r>
            <a:endParaRPr lang="tr-TR" sz="1600" b="1" dirty="0">
              <a:solidFill>
                <a:srgbClr val="000000"/>
              </a:solidFill>
              <a:latin typeface="Arial Black" panose="020B0A04020102020204" pitchFamily="34" charset="0"/>
              <a:ea typeface="Calibri" panose="020F0502020204030204" pitchFamily="34" charset="0"/>
            </a:endParaRPr>
          </a:p>
          <a:p>
            <a:pPr marL="342900" marR="1926590" indent="-342900" algn="l">
              <a:lnSpc>
                <a:spcPct val="88000"/>
              </a:lnSpc>
              <a:spcBef>
                <a:spcPts val="945"/>
              </a:spcBef>
              <a:buSzPts val="1700"/>
              <a:buFont typeface="Arial MT"/>
              <a:buChar char="•"/>
              <a:tabLst>
                <a:tab pos="548005" algn="l"/>
              </a:tabLst>
            </a:pPr>
            <a:r>
              <a:rPr lang="tr-TR" sz="1600" b="1" spc="-10" dirty="0">
                <a:solidFill>
                  <a:srgbClr val="000000"/>
                </a:solidFill>
                <a:latin typeface="Arial Black" panose="020B0A04020102020204" pitchFamily="34" charset="0"/>
                <a:ea typeface="Arial MT"/>
                <a:cs typeface="Arial MT"/>
              </a:rPr>
              <a:t>Restoranlarımızdan ve personel yemekhanelerimizden çıkan yemek artıkları, israfı önlemek</a:t>
            </a:r>
            <a:r>
              <a:rPr lang="tr-TR" sz="1600" b="1" spc="-6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amacıyla</a:t>
            </a:r>
            <a:r>
              <a:rPr lang="tr-TR" sz="1600" b="1" spc="-8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barınaklara verilerek hayvanların</a:t>
            </a:r>
            <a:r>
              <a:rPr lang="tr-TR" sz="1600" b="1" spc="-4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beslenmesinde kullanılmakta</a:t>
            </a:r>
            <a:r>
              <a:rPr lang="tr-TR" sz="1600" b="1" spc="-5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ve çevre sakinlerine hayvan beslenmesi için verilmektedir.</a:t>
            </a:r>
          </a:p>
          <a:p>
            <a:pPr marL="342900" marR="2226945" indent="-342900" algn="l">
              <a:lnSpc>
                <a:spcPct val="87000"/>
              </a:lnSpc>
              <a:spcBef>
                <a:spcPts val="970"/>
              </a:spcBef>
              <a:buSzPts val="1700"/>
              <a:buFont typeface="Arial MT"/>
              <a:buChar char="•"/>
              <a:tabLst>
                <a:tab pos="548005" algn="l"/>
              </a:tabLst>
            </a:pPr>
            <a:r>
              <a:rPr lang="tr-TR" sz="1600" b="1" spc="-10" dirty="0">
                <a:solidFill>
                  <a:srgbClr val="000000"/>
                </a:solidFill>
                <a:latin typeface="Arial Black" panose="020B0A04020102020204" pitchFamily="34" charset="0"/>
                <a:ea typeface="Arial MT"/>
                <a:cs typeface="Arial MT"/>
              </a:rPr>
              <a:t>İşletmemize yapılan alımlarda büyük ölçeklerde, büyük ambalajlı, geri dönüştürülebilir ve</a:t>
            </a:r>
            <a:r>
              <a:rPr lang="tr-TR" sz="1600" b="1" spc="-7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mümkün</a:t>
            </a:r>
            <a:r>
              <a:rPr lang="tr-TR" sz="1600" b="1" spc="-7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olduğunca</a:t>
            </a:r>
            <a:r>
              <a:rPr lang="tr-TR" sz="1600" b="1" spc="-3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az</a:t>
            </a:r>
            <a:r>
              <a:rPr lang="tr-TR" sz="1600" b="1" spc="-8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atık</a:t>
            </a:r>
            <a:r>
              <a:rPr lang="tr-TR" sz="1600" b="1" spc="-9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çıkaran</a:t>
            </a:r>
            <a:r>
              <a:rPr lang="tr-TR" sz="1600" b="1" spc="-7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ürünler</a:t>
            </a:r>
            <a:r>
              <a:rPr lang="tr-TR" sz="1600" b="1" spc="-3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tercih</a:t>
            </a:r>
            <a:r>
              <a:rPr lang="tr-TR" sz="1600" b="1" spc="-7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edilmektedir.</a:t>
            </a:r>
          </a:p>
          <a:p>
            <a:pPr marL="342900" indent="-342900" algn="l">
              <a:lnSpc>
                <a:spcPts val="2070"/>
              </a:lnSpc>
              <a:spcBef>
                <a:spcPts val="825"/>
              </a:spcBef>
              <a:buSzPts val="1700"/>
              <a:buFont typeface="Arial MT"/>
              <a:buChar char="•"/>
              <a:tabLst>
                <a:tab pos="548005" algn="l"/>
              </a:tabLst>
            </a:pPr>
            <a:r>
              <a:rPr lang="tr-TR" sz="1600" b="1" spc="-10" dirty="0">
                <a:solidFill>
                  <a:srgbClr val="000000"/>
                </a:solidFill>
                <a:latin typeface="Arial Black" panose="020B0A04020102020204" pitchFamily="34" charset="0"/>
                <a:ea typeface="Arial MT"/>
                <a:cs typeface="Arial MT"/>
              </a:rPr>
              <a:t>Misafirlerimizin</a:t>
            </a:r>
            <a:r>
              <a:rPr lang="tr-TR" sz="1600" b="1" spc="-4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atıkları</a:t>
            </a:r>
            <a:r>
              <a:rPr lang="tr-TR" sz="1600" b="1" spc="-4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ayrıştırabilmesi</a:t>
            </a:r>
            <a:r>
              <a:rPr lang="tr-TR" sz="1600" b="1" spc="-2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için</a:t>
            </a:r>
            <a:r>
              <a:rPr lang="tr-TR" sz="1600" b="1" spc="-4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tesisin</a:t>
            </a:r>
            <a:r>
              <a:rPr lang="tr-TR" sz="1600" b="1" spc="-3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genel</a:t>
            </a:r>
            <a:r>
              <a:rPr lang="tr-TR" sz="1600" b="1" spc="-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alanlarında</a:t>
            </a:r>
            <a:r>
              <a:rPr lang="tr-TR" sz="1600" b="1" spc="-1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ayrışım </a:t>
            </a:r>
            <a:r>
              <a:rPr lang="tr-TR" sz="1600" b="1" spc="-10" dirty="0">
                <a:solidFill>
                  <a:srgbClr val="000000"/>
                </a:solidFill>
                <a:latin typeface="Arial Black" panose="020B0A04020102020204" pitchFamily="34" charset="0"/>
                <a:ea typeface="Calibri" panose="020F0502020204030204" pitchFamily="34" charset="0"/>
              </a:rPr>
              <a:t>istasyonları</a:t>
            </a:r>
            <a:r>
              <a:rPr lang="tr-TR" sz="1600" b="1" spc="-5" dirty="0">
                <a:solidFill>
                  <a:srgbClr val="000000"/>
                </a:solidFill>
                <a:latin typeface="Arial Black" panose="020B0A04020102020204" pitchFamily="34" charset="0"/>
                <a:ea typeface="Calibri" panose="020F0502020204030204" pitchFamily="34" charset="0"/>
              </a:rPr>
              <a:t> </a:t>
            </a:r>
            <a:r>
              <a:rPr lang="tr-TR" sz="1600" b="1" spc="-10" dirty="0">
                <a:solidFill>
                  <a:srgbClr val="000000"/>
                </a:solidFill>
                <a:latin typeface="Arial Black" panose="020B0A04020102020204" pitchFamily="34" charset="0"/>
                <a:ea typeface="Calibri" panose="020F0502020204030204" pitchFamily="34" charset="0"/>
              </a:rPr>
              <a:t>bulunmaktadır.</a:t>
            </a:r>
            <a:endParaRPr lang="tr-TR" sz="1600" b="1" dirty="0">
              <a:solidFill>
                <a:srgbClr val="000000"/>
              </a:solidFill>
              <a:latin typeface="Arial Black" panose="020B0A04020102020204" pitchFamily="34" charset="0"/>
              <a:ea typeface="Calibri" panose="020F0502020204030204" pitchFamily="34" charset="0"/>
            </a:endParaRPr>
          </a:p>
          <a:p>
            <a:pPr algn="l"/>
            <a:endParaRPr lang="tr-TR" sz="1600" dirty="0">
              <a:solidFill>
                <a:srgbClr val="000000"/>
              </a:solidFill>
              <a:latin typeface="Arial Black" panose="020B0A04020102020204" pitchFamily="34" charset="0"/>
            </a:endParaRPr>
          </a:p>
          <a:p>
            <a:pPr algn="l">
              <a:spcBef>
                <a:spcPts val="0"/>
              </a:spcBef>
              <a:spcAft>
                <a:spcPts val="0"/>
              </a:spcAft>
            </a:pPr>
            <a:endParaRPr lang="tr-TR" sz="1600" dirty="0">
              <a:solidFill>
                <a:srgbClr val="000000"/>
              </a:solidFill>
              <a:latin typeface="Arial Black" panose="020B0A04020102020204" pitchFamily="34" charset="0"/>
            </a:endParaRPr>
          </a:p>
        </p:txBody>
      </p:sp>
    </p:spTree>
    <p:extLst>
      <p:ext uri="{BB962C8B-B14F-4D97-AF65-F5344CB8AC3E}">
        <p14:creationId xmlns:p14="http://schemas.microsoft.com/office/powerpoint/2010/main" val="3529939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gradFill rotWithShape="1">
          <a:gsLst>
            <a:gs pos="10000">
              <a:srgbClr val="ABB8ED"/>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xfrm>
            <a:off x="3779912" y="2924944"/>
            <a:ext cx="4608512" cy="1296144"/>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endParaRPr lang="tr-TR" dirty="0">
              <a:solidFill>
                <a:schemeClr val="tx1"/>
              </a:solidFill>
              <a:latin typeface="Arial Black" panose="020B0A04020102020204" pitchFamily="34" charset="0"/>
            </a:endParaRPr>
          </a:p>
          <a:p>
            <a:endParaRPr lang="en-US" dirty="0"/>
          </a:p>
        </p:txBody>
      </p:sp>
      <p:sp>
        <p:nvSpPr>
          <p:cNvPr id="2" name="Dikdörtgen 1"/>
          <p:cNvSpPr/>
          <p:nvPr/>
        </p:nvSpPr>
        <p:spPr>
          <a:xfrm>
            <a:off x="2195736" y="138272"/>
            <a:ext cx="6480720" cy="400110"/>
          </a:xfrm>
          <a:prstGeom prst="rect">
            <a:avLst/>
          </a:prstGeom>
        </p:spPr>
        <p:txBody>
          <a:bodyPr wrap="square">
            <a:spAutoFit/>
          </a:bodyPr>
          <a:lstStyle/>
          <a:p>
            <a:r>
              <a:rPr lang="tr-TR" sz="2000" dirty="0">
                <a:solidFill>
                  <a:srgbClr val="000000"/>
                </a:solidFill>
                <a:latin typeface="Arial Black" panose="020B0A04020102020204" pitchFamily="34" charset="0"/>
              </a:rPr>
              <a:t>TASARRUF TEDBİRLERİ</a:t>
            </a:r>
            <a:endParaRPr lang="tr-TR" sz="2000" b="1" dirty="0">
              <a:solidFill>
                <a:srgbClr val="000000"/>
              </a:solidFill>
              <a:latin typeface="Arial Black" panose="020B0A04020102020204" pitchFamily="34" charset="0"/>
            </a:endParaRPr>
          </a:p>
        </p:txBody>
      </p:sp>
      <p:pic>
        <p:nvPicPr>
          <p:cNvPr id="9" name="Resim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051720" cy="6858000"/>
          </a:xfrm>
          <a:prstGeom prst="rect">
            <a:avLst/>
          </a:prstGeom>
          <a:noFill/>
        </p:spPr>
      </p:pic>
      <p:sp>
        <p:nvSpPr>
          <p:cNvPr id="6" name="Google Shape;167;p22"/>
          <p:cNvSpPr txBox="1">
            <a:spLocks/>
          </p:cNvSpPr>
          <p:nvPr/>
        </p:nvSpPr>
        <p:spPr bwMode="auto">
          <a:xfrm>
            <a:off x="2051720" y="538382"/>
            <a:ext cx="6912768" cy="5626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spcFirstLastPara="1" vert="horz" wrap="square" lIns="121900" tIns="121900" rIns="121900" bIns="121900" numCol="1" anchor="t" anchorCtr="0" compatLnSpc="1">
            <a:prstTxWarp prst="textNoShape">
              <a:avLst/>
            </a:prstTxWarp>
            <a:noAutofit/>
          </a:bodyPr>
          <a:lstStyle>
            <a:lvl1pPr marL="0" indent="0" algn="ctr" rtl="0" eaLnBrk="1" fontAlgn="base" hangingPunct="1">
              <a:spcBef>
                <a:spcPct val="20000"/>
              </a:spcBef>
              <a:spcAft>
                <a:spcPct val="0"/>
              </a:spcAft>
              <a:buFontTx/>
              <a:buNone/>
              <a:defRPr sz="2400" kern="1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bg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bg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bg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endParaRPr lang="tr-TR" sz="1600" dirty="0">
              <a:solidFill>
                <a:srgbClr val="000000"/>
              </a:solidFill>
              <a:latin typeface="Arial Black" panose="020B0A04020102020204" pitchFamily="34" charset="0"/>
            </a:endParaRPr>
          </a:p>
          <a:p>
            <a:pPr algn="l">
              <a:spcBef>
                <a:spcPts val="0"/>
              </a:spcBef>
              <a:spcAft>
                <a:spcPts val="0"/>
              </a:spcAft>
            </a:pPr>
            <a:endParaRPr lang="tr-TR" sz="1600" dirty="0">
              <a:solidFill>
                <a:srgbClr val="000000"/>
              </a:solidFill>
              <a:latin typeface="Arial Black" panose="020B0A04020102020204" pitchFamily="34" charset="0"/>
            </a:endParaRPr>
          </a:p>
        </p:txBody>
      </p:sp>
      <p:sp>
        <p:nvSpPr>
          <p:cNvPr id="7" name="Dikdörtgen 6"/>
          <p:cNvSpPr/>
          <p:nvPr/>
        </p:nvSpPr>
        <p:spPr>
          <a:xfrm>
            <a:off x="2051720" y="538382"/>
            <a:ext cx="7092279" cy="5834161"/>
          </a:xfrm>
          <a:prstGeom prst="rect">
            <a:avLst/>
          </a:prstGeom>
        </p:spPr>
        <p:txBody>
          <a:bodyPr wrap="square">
            <a:spAutoFit/>
          </a:bodyPr>
          <a:lstStyle/>
          <a:p>
            <a:pPr marL="342900" lvl="0" indent="-342900" algn="l">
              <a:lnSpc>
                <a:spcPts val="2070"/>
              </a:lnSpc>
              <a:spcBef>
                <a:spcPts val="1670"/>
              </a:spcBef>
              <a:buSzPts val="1700"/>
              <a:buFont typeface="Arial MT"/>
              <a:buChar char="•"/>
              <a:tabLst>
                <a:tab pos="476250" algn="l"/>
              </a:tabLst>
            </a:pPr>
            <a:r>
              <a:rPr lang="tr-TR" sz="1600" b="1" spc="-10" dirty="0">
                <a:solidFill>
                  <a:srgbClr val="000000"/>
                </a:solidFill>
                <a:latin typeface="Arial Black" panose="020B0A04020102020204" pitchFamily="34" charset="0"/>
                <a:ea typeface="Arial MT"/>
                <a:cs typeface="Arial MT"/>
              </a:rPr>
              <a:t>Otellerimizde</a:t>
            </a:r>
            <a:r>
              <a:rPr lang="tr-TR" sz="1600" b="1" spc="-3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çöp</a:t>
            </a:r>
            <a:r>
              <a:rPr lang="tr-TR" sz="1600" b="1" spc="-8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toplama,</a:t>
            </a:r>
            <a:r>
              <a:rPr lang="tr-TR" sz="1600" b="1" spc="-7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çevre</a:t>
            </a:r>
            <a:r>
              <a:rPr lang="tr-TR" sz="1600" b="1" spc="-4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farkındalık</a:t>
            </a:r>
            <a:r>
              <a:rPr lang="tr-TR" sz="1600" b="1" spc="-5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video</a:t>
            </a:r>
            <a:r>
              <a:rPr lang="tr-TR" sz="1600" b="1" spc="-5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gösterimi,</a:t>
            </a:r>
            <a:r>
              <a:rPr lang="tr-TR" sz="1600" b="1" spc="-2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çocuklara</a:t>
            </a:r>
            <a:r>
              <a:rPr lang="tr-TR" sz="1600" b="1" spc="-7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boyama</a:t>
            </a:r>
          </a:p>
          <a:p>
            <a:pPr marL="397510" algn="l">
              <a:lnSpc>
                <a:spcPts val="2070"/>
              </a:lnSpc>
            </a:pPr>
            <a:r>
              <a:rPr lang="tr-TR" sz="1600" b="1" dirty="0">
                <a:solidFill>
                  <a:srgbClr val="000000"/>
                </a:solidFill>
                <a:latin typeface="Arial Black" panose="020B0A04020102020204" pitchFamily="34" charset="0"/>
                <a:ea typeface="Calibri" panose="020F0502020204030204" pitchFamily="34" charset="0"/>
              </a:rPr>
              <a:t>etkinliği,</a:t>
            </a:r>
            <a:r>
              <a:rPr lang="tr-TR" sz="1600" b="1" spc="-10" dirty="0">
                <a:solidFill>
                  <a:srgbClr val="000000"/>
                </a:solidFill>
                <a:latin typeface="Arial Black" panose="020B0A04020102020204" pitchFamily="34" charset="0"/>
                <a:ea typeface="Calibri" panose="020F0502020204030204" pitchFamily="34" charset="0"/>
              </a:rPr>
              <a:t> </a:t>
            </a:r>
            <a:r>
              <a:rPr lang="tr-TR" sz="1600" b="1" dirty="0">
                <a:solidFill>
                  <a:srgbClr val="000000"/>
                </a:solidFill>
                <a:latin typeface="Arial Black" panose="020B0A04020102020204" pitchFamily="34" charset="0"/>
                <a:ea typeface="Calibri" panose="020F0502020204030204" pitchFamily="34" charset="0"/>
              </a:rPr>
              <a:t>fidan</a:t>
            </a:r>
            <a:r>
              <a:rPr lang="tr-TR" sz="1600" b="1" spc="-35" dirty="0">
                <a:solidFill>
                  <a:srgbClr val="000000"/>
                </a:solidFill>
                <a:latin typeface="Arial Black" panose="020B0A04020102020204" pitchFamily="34" charset="0"/>
                <a:ea typeface="Calibri" panose="020F0502020204030204" pitchFamily="34" charset="0"/>
              </a:rPr>
              <a:t> </a:t>
            </a:r>
            <a:r>
              <a:rPr lang="tr-TR" sz="1600" b="1" dirty="0">
                <a:solidFill>
                  <a:srgbClr val="000000"/>
                </a:solidFill>
                <a:latin typeface="Arial Black" panose="020B0A04020102020204" pitchFamily="34" charset="0"/>
                <a:ea typeface="Calibri" panose="020F0502020204030204" pitchFamily="34" charset="0"/>
              </a:rPr>
              <a:t>veya</a:t>
            </a:r>
            <a:r>
              <a:rPr lang="tr-TR" sz="1600" b="1" spc="-45" dirty="0">
                <a:solidFill>
                  <a:srgbClr val="000000"/>
                </a:solidFill>
                <a:latin typeface="Arial Black" panose="020B0A04020102020204" pitchFamily="34" charset="0"/>
                <a:ea typeface="Calibri" panose="020F0502020204030204" pitchFamily="34" charset="0"/>
              </a:rPr>
              <a:t> </a:t>
            </a:r>
            <a:r>
              <a:rPr lang="tr-TR" sz="1600" b="1" dirty="0">
                <a:solidFill>
                  <a:srgbClr val="000000"/>
                </a:solidFill>
                <a:latin typeface="Arial Black" panose="020B0A04020102020204" pitchFamily="34" charset="0"/>
                <a:ea typeface="Calibri" panose="020F0502020204030204" pitchFamily="34" charset="0"/>
              </a:rPr>
              <a:t>ağaç</a:t>
            </a:r>
            <a:r>
              <a:rPr lang="tr-TR" sz="1600" b="1" spc="-40" dirty="0">
                <a:solidFill>
                  <a:srgbClr val="000000"/>
                </a:solidFill>
                <a:latin typeface="Arial Black" panose="020B0A04020102020204" pitchFamily="34" charset="0"/>
                <a:ea typeface="Calibri" panose="020F0502020204030204" pitchFamily="34" charset="0"/>
              </a:rPr>
              <a:t> </a:t>
            </a:r>
            <a:r>
              <a:rPr lang="tr-TR" sz="1600" b="1" dirty="0">
                <a:solidFill>
                  <a:srgbClr val="000000"/>
                </a:solidFill>
                <a:latin typeface="Arial Black" panose="020B0A04020102020204" pitchFamily="34" charset="0"/>
                <a:ea typeface="Calibri" panose="020F0502020204030204" pitchFamily="34" charset="0"/>
              </a:rPr>
              <a:t>dikimi</a:t>
            </a:r>
            <a:r>
              <a:rPr lang="tr-TR" sz="1600" b="1" spc="-30" dirty="0">
                <a:solidFill>
                  <a:srgbClr val="000000"/>
                </a:solidFill>
                <a:latin typeface="Arial Black" panose="020B0A04020102020204" pitchFamily="34" charset="0"/>
                <a:ea typeface="Calibri" panose="020F0502020204030204" pitchFamily="34" charset="0"/>
              </a:rPr>
              <a:t> </a:t>
            </a:r>
            <a:r>
              <a:rPr lang="tr-TR" sz="1600" b="1" dirty="0">
                <a:solidFill>
                  <a:srgbClr val="000000"/>
                </a:solidFill>
                <a:latin typeface="Arial Black" panose="020B0A04020102020204" pitchFamily="34" charset="0"/>
                <a:ea typeface="Calibri" panose="020F0502020204030204" pitchFamily="34" charset="0"/>
              </a:rPr>
              <a:t>gibi</a:t>
            </a:r>
            <a:r>
              <a:rPr lang="tr-TR" sz="1600" b="1" spc="-10" dirty="0">
                <a:solidFill>
                  <a:srgbClr val="000000"/>
                </a:solidFill>
                <a:latin typeface="Arial Black" panose="020B0A04020102020204" pitchFamily="34" charset="0"/>
                <a:ea typeface="Calibri" panose="020F0502020204030204" pitchFamily="34" charset="0"/>
              </a:rPr>
              <a:t> </a:t>
            </a:r>
            <a:r>
              <a:rPr lang="tr-TR" sz="1600" b="1" dirty="0">
                <a:solidFill>
                  <a:srgbClr val="000000"/>
                </a:solidFill>
                <a:latin typeface="Arial Black" panose="020B0A04020102020204" pitchFamily="34" charset="0"/>
                <a:ea typeface="Calibri" panose="020F0502020204030204" pitchFamily="34" charset="0"/>
              </a:rPr>
              <a:t>sosyal</a:t>
            </a:r>
            <a:r>
              <a:rPr lang="tr-TR" sz="1600" b="1" spc="-55" dirty="0">
                <a:solidFill>
                  <a:srgbClr val="000000"/>
                </a:solidFill>
                <a:latin typeface="Arial Black" panose="020B0A04020102020204" pitchFamily="34" charset="0"/>
                <a:ea typeface="Calibri" panose="020F0502020204030204" pitchFamily="34" charset="0"/>
              </a:rPr>
              <a:t> </a:t>
            </a:r>
            <a:r>
              <a:rPr lang="tr-TR" sz="1600" b="1" dirty="0">
                <a:solidFill>
                  <a:srgbClr val="000000"/>
                </a:solidFill>
                <a:latin typeface="Arial Black" panose="020B0A04020102020204" pitchFamily="34" charset="0"/>
                <a:ea typeface="Calibri" panose="020F0502020204030204" pitchFamily="34" charset="0"/>
              </a:rPr>
              <a:t>farkındalık</a:t>
            </a:r>
            <a:r>
              <a:rPr lang="tr-TR" sz="1600" b="1" spc="-25" dirty="0">
                <a:solidFill>
                  <a:srgbClr val="000000"/>
                </a:solidFill>
                <a:latin typeface="Arial Black" panose="020B0A04020102020204" pitchFamily="34" charset="0"/>
                <a:ea typeface="Calibri" panose="020F0502020204030204" pitchFamily="34" charset="0"/>
              </a:rPr>
              <a:t> </a:t>
            </a:r>
            <a:r>
              <a:rPr lang="tr-TR" sz="1600" b="1" dirty="0">
                <a:solidFill>
                  <a:srgbClr val="000000"/>
                </a:solidFill>
                <a:latin typeface="Arial Black" panose="020B0A04020102020204" pitchFamily="34" charset="0"/>
                <a:ea typeface="Calibri" panose="020F0502020204030204" pitchFamily="34" charset="0"/>
              </a:rPr>
              <a:t>projeleri</a:t>
            </a:r>
            <a:r>
              <a:rPr lang="tr-TR" sz="1600" b="1" spc="-35" dirty="0">
                <a:solidFill>
                  <a:srgbClr val="000000"/>
                </a:solidFill>
                <a:latin typeface="Arial Black" panose="020B0A04020102020204" pitchFamily="34" charset="0"/>
                <a:ea typeface="Calibri" panose="020F0502020204030204" pitchFamily="34" charset="0"/>
              </a:rPr>
              <a:t> </a:t>
            </a:r>
            <a:r>
              <a:rPr lang="tr-TR" sz="1600" b="1" spc="-10" dirty="0">
                <a:solidFill>
                  <a:srgbClr val="000000"/>
                </a:solidFill>
                <a:latin typeface="Arial Black" panose="020B0A04020102020204" pitchFamily="34" charset="0"/>
                <a:ea typeface="Calibri" panose="020F0502020204030204" pitchFamily="34" charset="0"/>
              </a:rPr>
              <a:t>gerçekleştirilmektedir.</a:t>
            </a:r>
            <a:endParaRPr lang="tr-TR" sz="1600" b="1" dirty="0">
              <a:solidFill>
                <a:srgbClr val="000000"/>
              </a:solidFill>
              <a:latin typeface="Arial Black" panose="020B0A04020102020204" pitchFamily="34" charset="0"/>
              <a:ea typeface="Calibri" panose="020F0502020204030204" pitchFamily="34" charset="0"/>
            </a:endParaRPr>
          </a:p>
          <a:p>
            <a:pPr marL="342900" lvl="0" indent="-342900" algn="l">
              <a:lnSpc>
                <a:spcPts val="2070"/>
              </a:lnSpc>
              <a:spcBef>
                <a:spcPts val="755"/>
              </a:spcBef>
              <a:buSzPts val="1700"/>
              <a:buFont typeface="Arial MT"/>
              <a:buChar char="•"/>
              <a:tabLst>
                <a:tab pos="476250" algn="l"/>
              </a:tabLst>
            </a:pPr>
            <a:r>
              <a:rPr lang="tr-TR" sz="1600" b="1" spc="-10" dirty="0">
                <a:solidFill>
                  <a:srgbClr val="000000"/>
                </a:solidFill>
                <a:latin typeface="Arial Black" panose="020B0A04020102020204" pitchFamily="34" charset="0"/>
                <a:ea typeface="Arial MT"/>
                <a:cs typeface="Arial MT"/>
              </a:rPr>
              <a:t>Plastik</a:t>
            </a:r>
            <a:r>
              <a:rPr lang="tr-TR" sz="1600" b="1" spc="-6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kullanımını azaltmak</a:t>
            </a:r>
            <a:r>
              <a:rPr lang="tr-TR" sz="1600" b="1" spc="-8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amacıyla</a:t>
            </a:r>
            <a:r>
              <a:rPr lang="tr-TR" sz="1600" b="1" spc="-5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ortak</a:t>
            </a:r>
            <a:r>
              <a:rPr lang="tr-TR" sz="1600" b="1" spc="-5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kullanım</a:t>
            </a:r>
            <a:r>
              <a:rPr lang="tr-TR" sz="1600" b="1" spc="-3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alanlarında</a:t>
            </a:r>
            <a:r>
              <a:rPr lang="tr-TR" sz="1600" b="1" spc="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tek</a:t>
            </a:r>
            <a:r>
              <a:rPr lang="tr-TR" sz="1600" b="1" spc="-5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kullanımlık</a:t>
            </a:r>
          </a:p>
          <a:p>
            <a:pPr marL="397510" algn="l">
              <a:lnSpc>
                <a:spcPts val="2070"/>
              </a:lnSpc>
            </a:pPr>
            <a:r>
              <a:rPr lang="tr-TR" sz="1600" b="1" dirty="0">
                <a:solidFill>
                  <a:srgbClr val="000000"/>
                </a:solidFill>
                <a:latin typeface="Arial Black" panose="020B0A04020102020204" pitchFamily="34" charset="0"/>
                <a:ea typeface="Calibri" panose="020F0502020204030204" pitchFamily="34" charset="0"/>
              </a:rPr>
              <a:t>ürünler</a:t>
            </a:r>
            <a:r>
              <a:rPr lang="tr-TR" sz="1600" b="1" spc="-15" dirty="0">
                <a:solidFill>
                  <a:srgbClr val="000000"/>
                </a:solidFill>
                <a:latin typeface="Arial Black" panose="020B0A04020102020204" pitchFamily="34" charset="0"/>
                <a:ea typeface="Calibri" panose="020F0502020204030204" pitchFamily="34" charset="0"/>
              </a:rPr>
              <a:t> </a:t>
            </a:r>
            <a:r>
              <a:rPr lang="tr-TR" sz="1600" b="1" dirty="0">
                <a:solidFill>
                  <a:srgbClr val="000000"/>
                </a:solidFill>
                <a:latin typeface="Arial Black" panose="020B0A04020102020204" pitchFamily="34" charset="0"/>
                <a:ea typeface="Calibri" panose="020F0502020204030204" pitchFamily="34" charset="0"/>
              </a:rPr>
              <a:t>yerine</a:t>
            </a:r>
            <a:r>
              <a:rPr lang="tr-TR" sz="1600" b="1" spc="-30" dirty="0">
                <a:solidFill>
                  <a:srgbClr val="000000"/>
                </a:solidFill>
                <a:latin typeface="Arial Black" panose="020B0A04020102020204" pitchFamily="34" charset="0"/>
                <a:ea typeface="Calibri" panose="020F0502020204030204" pitchFamily="34" charset="0"/>
              </a:rPr>
              <a:t> </a:t>
            </a:r>
            <a:r>
              <a:rPr lang="tr-TR" sz="1600" b="1" dirty="0">
                <a:solidFill>
                  <a:srgbClr val="000000"/>
                </a:solidFill>
                <a:latin typeface="Arial Black" panose="020B0A04020102020204" pitchFamily="34" charset="0"/>
                <a:ea typeface="Calibri" panose="020F0502020204030204" pitchFamily="34" charset="0"/>
              </a:rPr>
              <a:t>dispanserler</a:t>
            </a:r>
            <a:r>
              <a:rPr lang="tr-TR" sz="1600" b="1" spc="-5" dirty="0">
                <a:solidFill>
                  <a:srgbClr val="000000"/>
                </a:solidFill>
                <a:latin typeface="Arial Black" panose="020B0A04020102020204" pitchFamily="34" charset="0"/>
                <a:ea typeface="Calibri" panose="020F0502020204030204" pitchFamily="34" charset="0"/>
              </a:rPr>
              <a:t> </a:t>
            </a:r>
            <a:r>
              <a:rPr lang="tr-TR" sz="1600" b="1" dirty="0">
                <a:solidFill>
                  <a:srgbClr val="000000"/>
                </a:solidFill>
                <a:latin typeface="Arial Black" panose="020B0A04020102020204" pitchFamily="34" charset="0"/>
                <a:ea typeface="Calibri" panose="020F0502020204030204" pitchFamily="34" charset="0"/>
              </a:rPr>
              <a:t>tercih</a:t>
            </a:r>
            <a:r>
              <a:rPr lang="tr-TR" sz="1600" b="1" spc="-30" dirty="0">
                <a:solidFill>
                  <a:srgbClr val="000000"/>
                </a:solidFill>
                <a:latin typeface="Arial Black" panose="020B0A04020102020204" pitchFamily="34" charset="0"/>
                <a:ea typeface="Calibri" panose="020F0502020204030204" pitchFamily="34" charset="0"/>
              </a:rPr>
              <a:t> </a:t>
            </a:r>
            <a:r>
              <a:rPr lang="tr-TR" sz="1600" b="1" spc="-10" dirty="0">
                <a:solidFill>
                  <a:srgbClr val="000000"/>
                </a:solidFill>
                <a:latin typeface="Arial Black" panose="020B0A04020102020204" pitchFamily="34" charset="0"/>
                <a:ea typeface="Calibri" panose="020F0502020204030204" pitchFamily="34" charset="0"/>
              </a:rPr>
              <a:t>edilmektedir.</a:t>
            </a:r>
            <a:endParaRPr lang="tr-TR" sz="1600" b="1" dirty="0">
              <a:solidFill>
                <a:srgbClr val="000000"/>
              </a:solidFill>
              <a:latin typeface="Arial Black" panose="020B0A04020102020204" pitchFamily="34" charset="0"/>
              <a:ea typeface="Calibri" panose="020F0502020204030204" pitchFamily="34" charset="0"/>
            </a:endParaRPr>
          </a:p>
          <a:p>
            <a:pPr marL="342900" marR="2279650" lvl="0" indent="-342900" algn="l">
              <a:lnSpc>
                <a:spcPct val="88000"/>
              </a:lnSpc>
              <a:spcBef>
                <a:spcPts val="945"/>
              </a:spcBef>
              <a:buSzPts val="1700"/>
              <a:buFont typeface="Arial MT"/>
              <a:buChar char="•"/>
              <a:tabLst>
                <a:tab pos="476250" algn="l"/>
              </a:tabLst>
            </a:pPr>
            <a:r>
              <a:rPr lang="tr-TR" sz="1600" b="1" spc="-10" dirty="0">
                <a:solidFill>
                  <a:srgbClr val="000000"/>
                </a:solidFill>
                <a:latin typeface="Arial Black" panose="020B0A04020102020204" pitchFamily="34" charset="0"/>
                <a:ea typeface="Arial MT"/>
                <a:cs typeface="Arial MT"/>
              </a:rPr>
              <a:t>Satın alımlarımızı mümkün olduğunca yakın bölgelerden yapmaktayız. Böylece tedarikçi</a:t>
            </a:r>
            <a:r>
              <a:rPr lang="tr-TR" sz="1600" b="1" spc="-4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firmaların</a:t>
            </a:r>
            <a:r>
              <a:rPr lang="tr-TR" sz="1600" b="1" spc="-7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teslimat</a:t>
            </a:r>
            <a:r>
              <a:rPr lang="tr-TR" sz="1600" b="1" spc="-6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araçlarının</a:t>
            </a:r>
            <a:r>
              <a:rPr lang="tr-TR" sz="1600" b="1" spc="-5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CO2</a:t>
            </a:r>
            <a:r>
              <a:rPr lang="tr-TR" sz="1600" b="1" spc="-5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salınımlarını</a:t>
            </a:r>
            <a:r>
              <a:rPr lang="tr-TR" sz="1600" b="1" spc="-5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minimize</a:t>
            </a:r>
            <a:r>
              <a:rPr lang="tr-TR" sz="1600" b="1" spc="-5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ederek,</a:t>
            </a:r>
            <a:r>
              <a:rPr lang="tr-TR" sz="1600" b="1" spc="-3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çevreye yapılan etkilerin azaltılmasını hedeflemekteyiz.</a:t>
            </a:r>
          </a:p>
          <a:p>
            <a:pPr marL="342900" marR="2315210" lvl="0" indent="-342900" algn="l">
              <a:lnSpc>
                <a:spcPct val="88000"/>
              </a:lnSpc>
              <a:spcBef>
                <a:spcPts val="950"/>
              </a:spcBef>
              <a:buSzPts val="1700"/>
              <a:buFont typeface="Arial MT"/>
              <a:buChar char="•"/>
              <a:tabLst>
                <a:tab pos="476250" algn="l"/>
              </a:tabLst>
            </a:pPr>
            <a:r>
              <a:rPr lang="tr-TR" sz="1600" b="1" spc="-10" dirty="0">
                <a:solidFill>
                  <a:srgbClr val="000000"/>
                </a:solidFill>
                <a:latin typeface="Arial Black" panose="020B0A04020102020204" pitchFamily="34" charset="0"/>
                <a:ea typeface="Arial MT"/>
                <a:cs typeface="Arial MT"/>
              </a:rPr>
              <a:t>Oda temizliklerinde kullanılan kimyasallarda konsantre ürün tercih edilmekte, </a:t>
            </a:r>
            <a:r>
              <a:rPr lang="tr-TR" sz="1600" b="1" spc="-10" dirty="0" err="1">
                <a:solidFill>
                  <a:srgbClr val="000000"/>
                </a:solidFill>
                <a:latin typeface="Arial Black" panose="020B0A04020102020204" pitchFamily="34" charset="0"/>
                <a:ea typeface="Arial MT"/>
                <a:cs typeface="Arial MT"/>
              </a:rPr>
              <a:t>dozajlama</a:t>
            </a:r>
            <a:r>
              <a:rPr lang="tr-TR" sz="1600" b="1" spc="-8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sistemi</a:t>
            </a:r>
            <a:r>
              <a:rPr lang="tr-TR" sz="1600" b="1" spc="-3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kullanılmaktadır.</a:t>
            </a:r>
            <a:r>
              <a:rPr lang="tr-TR" sz="1600" b="1" spc="-3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Bu</a:t>
            </a:r>
            <a:r>
              <a:rPr lang="tr-TR" sz="1600" b="1" spc="-5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şekilde</a:t>
            </a:r>
            <a:r>
              <a:rPr lang="tr-TR" sz="1600" b="1" spc="-4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daha</a:t>
            </a:r>
            <a:r>
              <a:rPr lang="tr-TR" sz="1600" b="1" spc="-5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az</a:t>
            </a:r>
            <a:r>
              <a:rPr lang="tr-TR" sz="1600" b="1" spc="-6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dozda</a:t>
            </a:r>
            <a:r>
              <a:rPr lang="tr-TR" sz="1600" b="1" spc="-5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daha</a:t>
            </a:r>
            <a:r>
              <a:rPr lang="tr-TR" sz="1600" b="1" spc="-5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etkili</a:t>
            </a:r>
            <a:r>
              <a:rPr lang="tr-TR" sz="1600" b="1" spc="-5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sonuç</a:t>
            </a:r>
            <a:r>
              <a:rPr lang="tr-TR" sz="1600" b="1" spc="-5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alıp minimum atıkla çevreyi korumaktayız.</a:t>
            </a:r>
          </a:p>
          <a:p>
            <a:pPr marL="342900" lvl="0" indent="-342900" algn="l">
              <a:lnSpc>
                <a:spcPts val="2070"/>
              </a:lnSpc>
              <a:spcBef>
                <a:spcPts val="790"/>
              </a:spcBef>
              <a:buSzPts val="1700"/>
              <a:buFont typeface="Arial MT"/>
              <a:buChar char="•"/>
              <a:tabLst>
                <a:tab pos="476250" algn="l"/>
              </a:tabLst>
            </a:pPr>
            <a:r>
              <a:rPr lang="tr-TR" sz="1600" b="1" spc="-10" dirty="0">
                <a:solidFill>
                  <a:srgbClr val="000000"/>
                </a:solidFill>
                <a:latin typeface="Arial Black" panose="020B0A04020102020204" pitchFamily="34" charset="0"/>
                <a:ea typeface="Arial MT"/>
                <a:cs typeface="Arial MT"/>
              </a:rPr>
              <a:t>Oda</a:t>
            </a:r>
            <a:r>
              <a:rPr lang="tr-TR" sz="1600" b="1" spc="-6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kapılarındaki kart</a:t>
            </a:r>
            <a:r>
              <a:rPr lang="tr-TR" sz="1600" b="1" spc="-5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oyucuların</a:t>
            </a:r>
            <a:r>
              <a:rPr lang="tr-TR" sz="1600" b="1" spc="-4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pil</a:t>
            </a:r>
            <a:r>
              <a:rPr lang="tr-TR" sz="1600" b="1" spc="-3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devresini</a:t>
            </a:r>
            <a:r>
              <a:rPr lang="tr-TR" sz="1600" b="1" spc="10"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iptal</a:t>
            </a:r>
            <a:r>
              <a:rPr lang="tr-TR" sz="1600" b="1" spc="-4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ederek</a:t>
            </a:r>
            <a:r>
              <a:rPr lang="tr-TR" sz="1600" b="1" spc="1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enerji</a:t>
            </a:r>
            <a:r>
              <a:rPr lang="tr-TR" sz="1600" b="1" spc="-3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vererek</a:t>
            </a:r>
            <a:r>
              <a:rPr lang="tr-TR" sz="1600" b="1" spc="-5" dirty="0">
                <a:solidFill>
                  <a:srgbClr val="000000"/>
                </a:solidFill>
                <a:latin typeface="Arial Black" panose="020B0A04020102020204" pitchFamily="34" charset="0"/>
                <a:ea typeface="Arial MT"/>
                <a:cs typeface="Arial MT"/>
              </a:rPr>
              <a:t> </a:t>
            </a:r>
            <a:r>
              <a:rPr lang="tr-TR" sz="1600" b="1" spc="-10" dirty="0">
                <a:solidFill>
                  <a:srgbClr val="000000"/>
                </a:solidFill>
                <a:latin typeface="Arial Black" panose="020B0A04020102020204" pitchFamily="34" charset="0"/>
                <a:ea typeface="Arial MT"/>
                <a:cs typeface="Arial MT"/>
              </a:rPr>
              <a:t>atık</a:t>
            </a:r>
            <a:r>
              <a:rPr lang="tr-TR" sz="1600" b="1" spc="-25" dirty="0">
                <a:solidFill>
                  <a:srgbClr val="000000"/>
                </a:solidFill>
                <a:latin typeface="Arial Black" panose="020B0A04020102020204" pitchFamily="34" charset="0"/>
                <a:ea typeface="Arial MT"/>
                <a:cs typeface="Arial MT"/>
              </a:rPr>
              <a:t> pil</a:t>
            </a:r>
            <a:endParaRPr lang="tr-TR" sz="1600" b="1" spc="-10" dirty="0">
              <a:solidFill>
                <a:srgbClr val="000000"/>
              </a:solidFill>
              <a:latin typeface="Arial Black" panose="020B0A04020102020204" pitchFamily="34" charset="0"/>
              <a:ea typeface="Arial MT"/>
              <a:cs typeface="Arial MT"/>
            </a:endParaRPr>
          </a:p>
          <a:p>
            <a:pPr marL="397510" algn="l">
              <a:lnSpc>
                <a:spcPts val="2070"/>
              </a:lnSpc>
            </a:pPr>
            <a:r>
              <a:rPr lang="tr-TR" sz="1600" b="1" dirty="0">
                <a:solidFill>
                  <a:srgbClr val="000000"/>
                </a:solidFill>
                <a:latin typeface="Arial Black" panose="020B0A04020102020204" pitchFamily="34" charset="0"/>
                <a:ea typeface="Calibri" panose="020F0502020204030204" pitchFamily="34" charset="0"/>
              </a:rPr>
              <a:t>oluşumunu</a:t>
            </a:r>
            <a:r>
              <a:rPr lang="tr-TR" sz="1600" b="1" spc="-25" dirty="0">
                <a:solidFill>
                  <a:srgbClr val="000000"/>
                </a:solidFill>
                <a:latin typeface="Arial Black" panose="020B0A04020102020204" pitchFamily="34" charset="0"/>
                <a:ea typeface="Calibri" panose="020F0502020204030204" pitchFamily="34" charset="0"/>
              </a:rPr>
              <a:t> </a:t>
            </a:r>
            <a:r>
              <a:rPr lang="tr-TR" sz="1600" b="1" spc="-10" dirty="0">
                <a:solidFill>
                  <a:srgbClr val="000000"/>
                </a:solidFill>
                <a:latin typeface="Arial Black" panose="020B0A04020102020204" pitchFamily="34" charset="0"/>
                <a:ea typeface="Calibri" panose="020F0502020204030204" pitchFamily="34" charset="0"/>
              </a:rPr>
              <a:t>azalttık</a:t>
            </a:r>
            <a:endParaRPr lang="tr-TR" sz="1600" b="1" dirty="0">
              <a:solidFill>
                <a:srgbClr val="000000"/>
              </a:solidFill>
              <a:latin typeface="Arial Black" panose="020B0A04020102020204" pitchFamily="34" charset="0"/>
            </a:endParaRPr>
          </a:p>
        </p:txBody>
      </p:sp>
    </p:spTree>
    <p:extLst>
      <p:ext uri="{BB962C8B-B14F-4D97-AF65-F5344CB8AC3E}">
        <p14:creationId xmlns:p14="http://schemas.microsoft.com/office/powerpoint/2010/main" val="19382071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gradFill rotWithShape="1">
          <a:gsLst>
            <a:gs pos="10000">
              <a:srgbClr val="ABB8ED"/>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xfrm>
            <a:off x="3779912" y="2924944"/>
            <a:ext cx="4608512" cy="1296144"/>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endParaRPr lang="tr-TR" dirty="0">
              <a:solidFill>
                <a:schemeClr val="tx1"/>
              </a:solidFill>
              <a:latin typeface="Arial Black" panose="020B0A04020102020204" pitchFamily="34" charset="0"/>
            </a:endParaRPr>
          </a:p>
          <a:p>
            <a:endParaRPr lang="en-US" dirty="0"/>
          </a:p>
        </p:txBody>
      </p:sp>
      <p:sp>
        <p:nvSpPr>
          <p:cNvPr id="2" name="Dikdörtgen 1"/>
          <p:cNvSpPr/>
          <p:nvPr/>
        </p:nvSpPr>
        <p:spPr>
          <a:xfrm>
            <a:off x="2051720" y="404664"/>
            <a:ext cx="6624736" cy="400110"/>
          </a:xfrm>
          <a:prstGeom prst="rect">
            <a:avLst/>
          </a:prstGeom>
        </p:spPr>
        <p:txBody>
          <a:bodyPr wrap="square">
            <a:spAutoFit/>
          </a:bodyPr>
          <a:lstStyle/>
          <a:p>
            <a:pPr algn="ctr"/>
            <a:r>
              <a:rPr lang="tr-TR" sz="2000" dirty="0">
                <a:solidFill>
                  <a:srgbClr val="000000"/>
                </a:solidFill>
                <a:latin typeface="Arial Black" panose="020B0A04020102020204" pitchFamily="34" charset="0"/>
              </a:rPr>
              <a:t>TASARRUF TEDBİRLERİ</a:t>
            </a:r>
            <a:endParaRPr lang="tr-TR" sz="2000" b="1" dirty="0">
              <a:solidFill>
                <a:srgbClr val="000000"/>
              </a:solidFill>
              <a:latin typeface="Arial Black" panose="020B0A04020102020204" pitchFamily="34" charset="0"/>
            </a:endParaRPr>
          </a:p>
        </p:txBody>
      </p:sp>
      <p:pic>
        <p:nvPicPr>
          <p:cNvPr id="9" name="Resim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051720" cy="6858000"/>
          </a:xfrm>
          <a:prstGeom prst="rect">
            <a:avLst/>
          </a:prstGeom>
          <a:noFill/>
        </p:spPr>
      </p:pic>
      <p:sp>
        <p:nvSpPr>
          <p:cNvPr id="6" name="Google Shape;167;p22"/>
          <p:cNvSpPr txBox="1">
            <a:spLocks/>
          </p:cNvSpPr>
          <p:nvPr/>
        </p:nvSpPr>
        <p:spPr bwMode="auto">
          <a:xfrm>
            <a:off x="2051720" y="538382"/>
            <a:ext cx="6912768" cy="5626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spcFirstLastPara="1" vert="horz" wrap="square" lIns="121900" tIns="121900" rIns="121900" bIns="121900" numCol="1" anchor="t" anchorCtr="0" compatLnSpc="1">
            <a:prstTxWarp prst="textNoShape">
              <a:avLst/>
            </a:prstTxWarp>
            <a:noAutofit/>
          </a:bodyPr>
          <a:lstStyle>
            <a:lvl1pPr marL="0" indent="0" algn="ctr" rtl="0" eaLnBrk="1" fontAlgn="base" hangingPunct="1">
              <a:spcBef>
                <a:spcPct val="20000"/>
              </a:spcBef>
              <a:spcAft>
                <a:spcPct val="0"/>
              </a:spcAft>
              <a:buFontTx/>
              <a:buNone/>
              <a:defRPr sz="2400" kern="1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bg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bg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bg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endParaRPr lang="tr-TR" sz="1600" dirty="0">
              <a:solidFill>
                <a:srgbClr val="000000"/>
              </a:solidFill>
              <a:latin typeface="Arial Black" panose="020B0A04020102020204" pitchFamily="34" charset="0"/>
            </a:endParaRPr>
          </a:p>
          <a:p>
            <a:pPr algn="l">
              <a:spcBef>
                <a:spcPts val="0"/>
              </a:spcBef>
              <a:spcAft>
                <a:spcPts val="0"/>
              </a:spcAft>
            </a:pPr>
            <a:endParaRPr lang="tr-TR" sz="1600" dirty="0">
              <a:solidFill>
                <a:srgbClr val="000000"/>
              </a:solidFill>
              <a:latin typeface="Arial Black" panose="020B0A04020102020204" pitchFamily="34" charset="0"/>
            </a:endParaRPr>
          </a:p>
        </p:txBody>
      </p:sp>
      <p:sp>
        <p:nvSpPr>
          <p:cNvPr id="8" name="Dikdörtgen 7"/>
          <p:cNvSpPr/>
          <p:nvPr/>
        </p:nvSpPr>
        <p:spPr>
          <a:xfrm>
            <a:off x="1907703" y="1209437"/>
            <a:ext cx="7236297" cy="3865161"/>
          </a:xfrm>
          <a:prstGeom prst="rect">
            <a:avLst/>
          </a:prstGeom>
        </p:spPr>
        <p:txBody>
          <a:bodyPr wrap="square">
            <a:spAutoFit/>
          </a:bodyPr>
          <a:lstStyle/>
          <a:p>
            <a:pPr marL="742950" lvl="1" indent="-285750" algn="l">
              <a:lnSpc>
                <a:spcPts val="2300"/>
              </a:lnSpc>
              <a:spcBef>
                <a:spcPts val="730"/>
              </a:spcBef>
              <a:buSzPts val="1900"/>
              <a:buFont typeface="Arial MT"/>
              <a:buChar char="•"/>
              <a:tabLst>
                <a:tab pos="547370" algn="l"/>
              </a:tabLst>
            </a:pPr>
            <a:r>
              <a:rPr lang="tr-TR" sz="1800" b="1" dirty="0">
                <a:solidFill>
                  <a:srgbClr val="000000"/>
                </a:solidFill>
                <a:latin typeface="Arial Black" panose="020B0A04020102020204" pitchFamily="34" charset="0"/>
                <a:ea typeface="Arial MT"/>
                <a:cs typeface="Arial MT"/>
              </a:rPr>
              <a:t>Tüm</a:t>
            </a:r>
            <a:r>
              <a:rPr lang="tr-TR" sz="1800" b="1" spc="-115"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dış alan</a:t>
            </a:r>
            <a:r>
              <a:rPr lang="tr-TR" sz="1800" b="1" spc="-115"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aydınlatmalarının</a:t>
            </a:r>
            <a:r>
              <a:rPr lang="tr-TR" sz="1800" b="1" spc="-80"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güneşin</a:t>
            </a:r>
            <a:r>
              <a:rPr lang="tr-TR" sz="1800" b="1" spc="-95"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doğuşu</a:t>
            </a:r>
            <a:r>
              <a:rPr lang="tr-TR" sz="1800" b="1" spc="-115"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ve</a:t>
            </a:r>
            <a:r>
              <a:rPr lang="tr-TR" sz="1800" b="1" spc="-100"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batışını</a:t>
            </a:r>
            <a:r>
              <a:rPr lang="tr-TR" sz="1800" b="1" spc="-80"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hissedecek</a:t>
            </a:r>
            <a:r>
              <a:rPr lang="tr-TR" sz="1800" b="1" spc="-55" dirty="0">
                <a:solidFill>
                  <a:srgbClr val="000000"/>
                </a:solidFill>
                <a:latin typeface="Arial Black" panose="020B0A04020102020204" pitchFamily="34" charset="0"/>
                <a:ea typeface="Arial MT"/>
                <a:cs typeface="Arial MT"/>
              </a:rPr>
              <a:t> </a:t>
            </a:r>
            <a:r>
              <a:rPr lang="tr-TR" sz="1800" b="1" spc="-10" dirty="0">
                <a:solidFill>
                  <a:srgbClr val="000000"/>
                </a:solidFill>
                <a:latin typeface="Arial Black" panose="020B0A04020102020204" pitchFamily="34" charset="0"/>
                <a:ea typeface="Arial MT"/>
                <a:cs typeface="Arial MT"/>
              </a:rPr>
              <a:t>şekilde</a:t>
            </a:r>
            <a:endParaRPr lang="tr-TR" sz="1800" b="1" dirty="0">
              <a:solidFill>
                <a:srgbClr val="000000"/>
              </a:solidFill>
              <a:latin typeface="Arial Black" panose="020B0A04020102020204" pitchFamily="34" charset="0"/>
              <a:ea typeface="Arial MT"/>
              <a:cs typeface="Arial MT"/>
            </a:endParaRPr>
          </a:p>
          <a:p>
            <a:pPr marL="459105" algn="l">
              <a:lnSpc>
                <a:spcPts val="2300"/>
              </a:lnSpc>
            </a:pPr>
            <a:r>
              <a:rPr lang="tr-TR" sz="1800" b="1" dirty="0">
                <a:solidFill>
                  <a:srgbClr val="000000"/>
                </a:solidFill>
                <a:latin typeface="Arial Black" panose="020B0A04020102020204" pitchFamily="34" charset="0"/>
                <a:ea typeface="Calibri" panose="020F0502020204030204" pitchFamily="34" charset="0"/>
              </a:rPr>
              <a:t>    fotoselli</a:t>
            </a:r>
            <a:r>
              <a:rPr lang="tr-TR" sz="1800" b="1" spc="-75" dirty="0">
                <a:solidFill>
                  <a:srgbClr val="000000"/>
                </a:solidFill>
                <a:latin typeface="Arial Black" panose="020B0A04020102020204" pitchFamily="34" charset="0"/>
                <a:ea typeface="Calibri" panose="020F0502020204030204" pitchFamily="34" charset="0"/>
              </a:rPr>
              <a:t> </a:t>
            </a:r>
            <a:r>
              <a:rPr lang="tr-TR" sz="1800" b="1" dirty="0">
                <a:solidFill>
                  <a:srgbClr val="000000"/>
                </a:solidFill>
                <a:latin typeface="Arial Black" panose="020B0A04020102020204" pitchFamily="34" charset="0"/>
                <a:ea typeface="Calibri" panose="020F0502020204030204" pitchFamily="34" charset="0"/>
              </a:rPr>
              <a:t>çalışmasını</a:t>
            </a:r>
            <a:r>
              <a:rPr lang="tr-TR" sz="1800" b="1" spc="-65" dirty="0">
                <a:solidFill>
                  <a:srgbClr val="000000"/>
                </a:solidFill>
                <a:latin typeface="Arial Black" panose="020B0A04020102020204" pitchFamily="34" charset="0"/>
                <a:ea typeface="Calibri" panose="020F0502020204030204" pitchFamily="34" charset="0"/>
              </a:rPr>
              <a:t> </a:t>
            </a:r>
            <a:r>
              <a:rPr lang="tr-TR" sz="1800" b="1" spc="-10" dirty="0">
                <a:solidFill>
                  <a:srgbClr val="000000"/>
                </a:solidFill>
                <a:latin typeface="Arial Black" panose="020B0A04020102020204" pitchFamily="34" charset="0"/>
                <a:ea typeface="Calibri" panose="020F0502020204030204" pitchFamily="34" charset="0"/>
              </a:rPr>
              <a:t>sağladık.</a:t>
            </a:r>
            <a:endParaRPr lang="tr-TR" sz="1800" b="1" dirty="0">
              <a:solidFill>
                <a:srgbClr val="000000"/>
              </a:solidFill>
              <a:latin typeface="Arial Black" panose="020B0A04020102020204" pitchFamily="34" charset="0"/>
              <a:ea typeface="Calibri" panose="020F0502020204030204" pitchFamily="34" charset="0"/>
            </a:endParaRPr>
          </a:p>
          <a:p>
            <a:pPr marL="742950" lvl="1" indent="-285750" algn="l">
              <a:spcBef>
                <a:spcPts val="700"/>
              </a:spcBef>
              <a:buSzPts val="1900"/>
              <a:buFont typeface="Arial MT"/>
              <a:buChar char="•"/>
              <a:tabLst>
                <a:tab pos="547370" algn="l"/>
              </a:tabLst>
            </a:pPr>
            <a:r>
              <a:rPr lang="tr-TR" sz="1800" b="1" dirty="0">
                <a:solidFill>
                  <a:srgbClr val="000000"/>
                </a:solidFill>
                <a:latin typeface="Arial Black" panose="020B0A04020102020204" pitchFamily="34" charset="0"/>
                <a:ea typeface="Arial MT"/>
                <a:cs typeface="Arial MT"/>
              </a:rPr>
              <a:t>Bulaşık</a:t>
            </a:r>
            <a:r>
              <a:rPr lang="tr-TR" sz="1800" b="1" spc="-65"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makinelerine</a:t>
            </a:r>
            <a:r>
              <a:rPr lang="tr-TR" sz="1800" b="1" spc="-35"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gelen</a:t>
            </a:r>
            <a:r>
              <a:rPr lang="tr-TR" sz="1800" b="1" spc="-45"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su</a:t>
            </a:r>
            <a:r>
              <a:rPr lang="tr-TR" sz="1800" b="1" spc="-85"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hattında</a:t>
            </a:r>
            <a:r>
              <a:rPr lang="tr-TR" sz="1800" b="1" spc="-85"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yalnızca</a:t>
            </a:r>
            <a:r>
              <a:rPr lang="tr-TR" sz="1800" b="1" spc="-80"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sıcak</a:t>
            </a:r>
            <a:r>
              <a:rPr lang="tr-TR" sz="1800" b="1" spc="-45"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su</a:t>
            </a:r>
            <a:r>
              <a:rPr lang="tr-TR" sz="1800" b="1" spc="-85"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olmasını</a:t>
            </a:r>
            <a:r>
              <a:rPr lang="tr-TR" sz="1800" b="1" spc="-55" dirty="0">
                <a:solidFill>
                  <a:srgbClr val="000000"/>
                </a:solidFill>
                <a:latin typeface="Arial Black" panose="020B0A04020102020204" pitchFamily="34" charset="0"/>
                <a:ea typeface="Arial MT"/>
                <a:cs typeface="Arial MT"/>
              </a:rPr>
              <a:t> </a:t>
            </a:r>
            <a:r>
              <a:rPr lang="tr-TR" sz="1800" b="1" spc="-10" dirty="0">
                <a:solidFill>
                  <a:srgbClr val="000000"/>
                </a:solidFill>
                <a:latin typeface="Arial Black" panose="020B0A04020102020204" pitchFamily="34" charset="0"/>
                <a:ea typeface="Arial MT"/>
                <a:cs typeface="Arial MT"/>
              </a:rPr>
              <a:t>sağladık.</a:t>
            </a:r>
            <a:endParaRPr lang="tr-TR" sz="1800" b="1" dirty="0">
              <a:solidFill>
                <a:srgbClr val="000000"/>
              </a:solidFill>
              <a:latin typeface="Arial Black" panose="020B0A04020102020204" pitchFamily="34" charset="0"/>
              <a:ea typeface="Arial MT"/>
              <a:cs typeface="Arial MT"/>
            </a:endParaRPr>
          </a:p>
          <a:p>
            <a:pPr marL="742950" lvl="1" indent="-285750" algn="l">
              <a:lnSpc>
                <a:spcPts val="2300"/>
              </a:lnSpc>
              <a:spcBef>
                <a:spcPts val="730"/>
              </a:spcBef>
              <a:buSzPts val="1900"/>
              <a:buFont typeface="Arial MT"/>
              <a:buChar char="•"/>
              <a:tabLst>
                <a:tab pos="547370" algn="l"/>
              </a:tabLst>
            </a:pPr>
            <a:r>
              <a:rPr lang="tr-TR" sz="1800" b="1" dirty="0">
                <a:solidFill>
                  <a:srgbClr val="000000"/>
                </a:solidFill>
                <a:latin typeface="Arial Black" panose="020B0A04020102020204" pitchFamily="34" charset="0"/>
                <a:ea typeface="Arial MT"/>
                <a:cs typeface="Arial MT"/>
              </a:rPr>
              <a:t>Toplantı</a:t>
            </a:r>
            <a:r>
              <a:rPr lang="tr-TR" sz="1800" b="1" spc="-95"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salonlarında</a:t>
            </a:r>
            <a:r>
              <a:rPr lang="tr-TR" sz="1800" b="1" spc="-75"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ortak</a:t>
            </a:r>
            <a:r>
              <a:rPr lang="tr-TR" sz="1800" b="1" spc="-65" dirty="0">
                <a:solidFill>
                  <a:srgbClr val="000000"/>
                </a:solidFill>
                <a:latin typeface="Arial Black" panose="020B0A04020102020204" pitchFamily="34" charset="0"/>
                <a:ea typeface="Arial MT"/>
                <a:cs typeface="Arial MT"/>
              </a:rPr>
              <a:t> </a:t>
            </a:r>
            <a:r>
              <a:rPr lang="tr-TR" sz="1800" b="1" dirty="0" err="1">
                <a:solidFill>
                  <a:srgbClr val="000000"/>
                </a:solidFill>
                <a:latin typeface="Arial Black" panose="020B0A04020102020204" pitchFamily="34" charset="0"/>
                <a:ea typeface="Arial MT"/>
                <a:cs typeface="Arial MT"/>
              </a:rPr>
              <a:t>chiller</a:t>
            </a:r>
            <a:r>
              <a:rPr lang="tr-TR" sz="1800" b="1" spc="-55"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sistemi</a:t>
            </a:r>
            <a:r>
              <a:rPr lang="tr-TR" sz="1800" b="1" spc="-45"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fazla</a:t>
            </a:r>
            <a:r>
              <a:rPr lang="tr-TR" sz="1800" b="1" spc="-70"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enerji</a:t>
            </a:r>
            <a:r>
              <a:rPr lang="tr-TR" sz="1800" b="1" spc="-85"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harcadığı</a:t>
            </a:r>
            <a:r>
              <a:rPr lang="tr-TR" sz="1800" b="1" spc="-80"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için,</a:t>
            </a:r>
            <a:r>
              <a:rPr lang="tr-TR" sz="1800" b="1" spc="-100" dirty="0">
                <a:solidFill>
                  <a:srgbClr val="000000"/>
                </a:solidFill>
                <a:latin typeface="Arial Black" panose="020B0A04020102020204" pitchFamily="34" charset="0"/>
                <a:ea typeface="Arial MT"/>
                <a:cs typeface="Arial MT"/>
              </a:rPr>
              <a:t> </a:t>
            </a:r>
            <a:r>
              <a:rPr lang="tr-TR" sz="1800" b="1" spc="-10" dirty="0">
                <a:solidFill>
                  <a:srgbClr val="000000"/>
                </a:solidFill>
                <a:latin typeface="Arial Black" panose="020B0A04020102020204" pitchFamily="34" charset="0"/>
                <a:ea typeface="Arial MT"/>
                <a:cs typeface="Arial MT"/>
              </a:rPr>
              <a:t>toplantı</a:t>
            </a:r>
            <a:endParaRPr lang="tr-TR" sz="1800" b="1" dirty="0">
              <a:solidFill>
                <a:srgbClr val="000000"/>
              </a:solidFill>
              <a:latin typeface="Arial Black" panose="020B0A04020102020204" pitchFamily="34" charset="0"/>
              <a:ea typeface="Arial MT"/>
              <a:cs typeface="Arial MT"/>
            </a:endParaRPr>
          </a:p>
          <a:p>
            <a:pPr marL="803275" indent="-344488" algn="l">
              <a:lnSpc>
                <a:spcPts val="2300"/>
              </a:lnSpc>
            </a:pPr>
            <a:r>
              <a:rPr lang="tr-TR" sz="1800" b="1" dirty="0">
                <a:solidFill>
                  <a:srgbClr val="000000"/>
                </a:solidFill>
                <a:latin typeface="Arial Black" panose="020B0A04020102020204" pitchFamily="34" charset="0"/>
                <a:ea typeface="Calibri" panose="020F0502020204030204" pitchFamily="34" charset="0"/>
              </a:rPr>
              <a:t>    salonu</a:t>
            </a:r>
            <a:r>
              <a:rPr lang="tr-TR" sz="1800" b="1" spc="-90" dirty="0">
                <a:solidFill>
                  <a:srgbClr val="000000"/>
                </a:solidFill>
                <a:latin typeface="Arial Black" panose="020B0A04020102020204" pitchFamily="34" charset="0"/>
                <a:ea typeface="Calibri" panose="020F0502020204030204" pitchFamily="34" charset="0"/>
              </a:rPr>
              <a:t> </a:t>
            </a:r>
            <a:r>
              <a:rPr lang="tr-TR" sz="1800" b="1" dirty="0">
                <a:solidFill>
                  <a:srgbClr val="000000"/>
                </a:solidFill>
                <a:latin typeface="Arial Black" panose="020B0A04020102020204" pitchFamily="34" charset="0"/>
                <a:ea typeface="Calibri" panose="020F0502020204030204" pitchFamily="34" charset="0"/>
              </a:rPr>
              <a:t>özelinde</a:t>
            </a:r>
            <a:r>
              <a:rPr lang="tr-TR" sz="1800" b="1" spc="-85" dirty="0">
                <a:solidFill>
                  <a:srgbClr val="000000"/>
                </a:solidFill>
                <a:latin typeface="Arial Black" panose="020B0A04020102020204" pitchFamily="34" charset="0"/>
                <a:ea typeface="Calibri" panose="020F0502020204030204" pitchFamily="34" charset="0"/>
              </a:rPr>
              <a:t> </a:t>
            </a:r>
            <a:r>
              <a:rPr lang="tr-TR" sz="1800" b="1" dirty="0">
                <a:solidFill>
                  <a:srgbClr val="000000"/>
                </a:solidFill>
                <a:latin typeface="Arial Black" panose="020B0A04020102020204" pitchFamily="34" charset="0"/>
                <a:ea typeface="Calibri" panose="020F0502020204030204" pitchFamily="34" charset="0"/>
              </a:rPr>
              <a:t>VRF</a:t>
            </a:r>
            <a:r>
              <a:rPr lang="tr-TR" sz="1800" b="1" spc="-75" dirty="0">
                <a:solidFill>
                  <a:srgbClr val="000000"/>
                </a:solidFill>
                <a:latin typeface="Arial Black" panose="020B0A04020102020204" pitchFamily="34" charset="0"/>
                <a:ea typeface="Calibri" panose="020F0502020204030204" pitchFamily="34" charset="0"/>
              </a:rPr>
              <a:t> </a:t>
            </a:r>
            <a:r>
              <a:rPr lang="tr-TR" sz="1800" b="1" dirty="0">
                <a:solidFill>
                  <a:srgbClr val="000000"/>
                </a:solidFill>
                <a:latin typeface="Arial Black" panose="020B0A04020102020204" pitchFamily="34" charset="0"/>
                <a:ea typeface="Calibri" panose="020F0502020204030204" pitchFamily="34" charset="0"/>
              </a:rPr>
              <a:t>klima</a:t>
            </a:r>
            <a:r>
              <a:rPr lang="tr-TR" sz="1800" b="1" spc="-75" dirty="0">
                <a:solidFill>
                  <a:srgbClr val="000000"/>
                </a:solidFill>
                <a:latin typeface="Arial Black" panose="020B0A04020102020204" pitchFamily="34" charset="0"/>
                <a:ea typeface="Calibri" panose="020F0502020204030204" pitchFamily="34" charset="0"/>
              </a:rPr>
              <a:t> </a:t>
            </a:r>
            <a:r>
              <a:rPr lang="tr-TR" sz="1800" b="1" dirty="0">
                <a:solidFill>
                  <a:srgbClr val="000000"/>
                </a:solidFill>
                <a:latin typeface="Arial Black" panose="020B0A04020102020204" pitchFamily="34" charset="0"/>
                <a:ea typeface="Calibri" panose="020F0502020204030204" pitchFamily="34" charset="0"/>
              </a:rPr>
              <a:t>sistemi</a:t>
            </a:r>
            <a:r>
              <a:rPr lang="tr-TR" sz="1800" b="1" spc="-15" dirty="0">
                <a:solidFill>
                  <a:srgbClr val="000000"/>
                </a:solidFill>
                <a:latin typeface="Arial Black" panose="020B0A04020102020204" pitchFamily="34" charset="0"/>
                <a:ea typeface="Calibri" panose="020F0502020204030204" pitchFamily="34" charset="0"/>
              </a:rPr>
              <a:t> </a:t>
            </a:r>
            <a:r>
              <a:rPr lang="tr-TR" sz="1800" b="1" dirty="0">
                <a:solidFill>
                  <a:srgbClr val="000000"/>
                </a:solidFill>
                <a:latin typeface="Arial Black" panose="020B0A04020102020204" pitchFamily="34" charset="0"/>
                <a:ea typeface="Calibri" panose="020F0502020204030204" pitchFamily="34" charset="0"/>
              </a:rPr>
              <a:t>kullanmaya</a:t>
            </a:r>
            <a:r>
              <a:rPr lang="tr-TR" sz="1800" b="1" spc="-90" dirty="0">
                <a:solidFill>
                  <a:srgbClr val="000000"/>
                </a:solidFill>
                <a:latin typeface="Arial Black" panose="020B0A04020102020204" pitchFamily="34" charset="0"/>
                <a:ea typeface="Calibri" panose="020F0502020204030204" pitchFamily="34" charset="0"/>
              </a:rPr>
              <a:t>                </a:t>
            </a:r>
            <a:r>
              <a:rPr lang="tr-TR" sz="1800" b="1" spc="-10" dirty="0">
                <a:solidFill>
                  <a:srgbClr val="000000"/>
                </a:solidFill>
                <a:latin typeface="Arial Black" panose="020B0A04020102020204" pitchFamily="34" charset="0"/>
                <a:ea typeface="Calibri" panose="020F0502020204030204" pitchFamily="34" charset="0"/>
              </a:rPr>
              <a:t>başladık.</a:t>
            </a:r>
            <a:endParaRPr lang="tr-TR" sz="1800" b="1" dirty="0">
              <a:solidFill>
                <a:srgbClr val="000000"/>
              </a:solidFill>
              <a:latin typeface="Arial Black" panose="020B0A04020102020204" pitchFamily="34" charset="0"/>
              <a:ea typeface="Calibri" panose="020F0502020204030204" pitchFamily="34" charset="0"/>
            </a:endParaRPr>
          </a:p>
          <a:p>
            <a:pPr marL="742950" lvl="1" indent="-285750" algn="l">
              <a:lnSpc>
                <a:spcPts val="2300"/>
              </a:lnSpc>
              <a:spcBef>
                <a:spcPts val="730"/>
              </a:spcBef>
              <a:buSzPts val="1900"/>
              <a:buFont typeface="Arial MT"/>
              <a:buChar char="•"/>
              <a:tabLst>
                <a:tab pos="547370" algn="l"/>
              </a:tabLst>
            </a:pPr>
            <a:r>
              <a:rPr lang="tr-TR" sz="1800" b="1" dirty="0">
                <a:solidFill>
                  <a:srgbClr val="000000"/>
                </a:solidFill>
                <a:latin typeface="Arial Black" panose="020B0A04020102020204" pitchFamily="34" charset="0"/>
                <a:ea typeface="Arial MT"/>
                <a:cs typeface="Arial MT"/>
              </a:rPr>
              <a:t>Rezervuarın</a:t>
            </a:r>
            <a:r>
              <a:rPr lang="tr-TR" sz="1800" b="1" spc="-60"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içerisindeki</a:t>
            </a:r>
            <a:r>
              <a:rPr lang="tr-TR" sz="1800" b="1" spc="-45"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5L</a:t>
            </a:r>
            <a:r>
              <a:rPr lang="tr-TR" sz="1800" b="1" spc="-110"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su</a:t>
            </a:r>
            <a:r>
              <a:rPr lang="tr-TR" sz="1800" b="1" spc="-80"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kapasitesini</a:t>
            </a:r>
            <a:r>
              <a:rPr lang="tr-TR" sz="1800" b="1" spc="-60"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3L’</a:t>
            </a:r>
            <a:r>
              <a:rPr lang="tr-TR" sz="1800" b="1" spc="-100"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ye</a:t>
            </a:r>
            <a:r>
              <a:rPr lang="tr-TR" sz="1800" b="1" spc="-110"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indirerek</a:t>
            </a:r>
            <a:r>
              <a:rPr lang="tr-TR" sz="1800" b="1" spc="-75" dirty="0">
                <a:solidFill>
                  <a:srgbClr val="000000"/>
                </a:solidFill>
                <a:latin typeface="Arial Black" panose="020B0A04020102020204" pitchFamily="34" charset="0"/>
                <a:ea typeface="Arial MT"/>
                <a:cs typeface="Arial MT"/>
              </a:rPr>
              <a:t> </a:t>
            </a:r>
            <a:r>
              <a:rPr lang="tr-TR" sz="1800" b="1" dirty="0">
                <a:solidFill>
                  <a:srgbClr val="000000"/>
                </a:solidFill>
                <a:latin typeface="Arial Black" panose="020B0A04020102020204" pitchFamily="34" charset="0"/>
                <a:ea typeface="Arial MT"/>
                <a:cs typeface="Arial MT"/>
              </a:rPr>
              <a:t>su</a:t>
            </a:r>
            <a:r>
              <a:rPr lang="tr-TR" sz="1800" b="1" spc="-95" dirty="0">
                <a:solidFill>
                  <a:srgbClr val="000000"/>
                </a:solidFill>
                <a:latin typeface="Arial Black" panose="020B0A04020102020204" pitchFamily="34" charset="0"/>
                <a:ea typeface="Arial MT"/>
                <a:cs typeface="Arial MT"/>
              </a:rPr>
              <a:t> </a:t>
            </a:r>
            <a:r>
              <a:rPr lang="tr-TR" sz="1800" b="1" spc="-10" dirty="0">
                <a:solidFill>
                  <a:srgbClr val="000000"/>
                </a:solidFill>
                <a:latin typeface="Arial Black" panose="020B0A04020102020204" pitchFamily="34" charset="0"/>
                <a:ea typeface="Arial MT"/>
                <a:cs typeface="Arial MT"/>
              </a:rPr>
              <a:t>tasarrufu</a:t>
            </a:r>
            <a:endParaRPr lang="tr-TR" sz="1800" b="1" dirty="0">
              <a:solidFill>
                <a:srgbClr val="000000"/>
              </a:solidFill>
              <a:latin typeface="Arial Black" panose="020B0A04020102020204" pitchFamily="34" charset="0"/>
              <a:ea typeface="Arial MT"/>
              <a:cs typeface="Arial MT"/>
            </a:endParaRPr>
          </a:p>
          <a:p>
            <a:pPr marL="459105" algn="l">
              <a:lnSpc>
                <a:spcPts val="2300"/>
              </a:lnSpc>
            </a:pPr>
            <a:r>
              <a:rPr lang="tr-TR" sz="1800" b="1" spc="-10" dirty="0">
                <a:solidFill>
                  <a:srgbClr val="000000"/>
                </a:solidFill>
                <a:latin typeface="Arial Black" panose="020B0A04020102020204" pitchFamily="34" charset="0"/>
                <a:ea typeface="Calibri" panose="020F0502020204030204" pitchFamily="34" charset="0"/>
              </a:rPr>
              <a:t>    sağladık.</a:t>
            </a:r>
            <a:endParaRPr lang="tr-TR" sz="1800" b="1" dirty="0">
              <a:solidFill>
                <a:srgbClr val="000000"/>
              </a:solidFill>
              <a:latin typeface="Arial Black" panose="020B0A04020102020204" pitchFamily="34" charset="0"/>
              <a:ea typeface="Calibri" panose="020F0502020204030204" pitchFamily="34" charset="0"/>
            </a:endParaRPr>
          </a:p>
        </p:txBody>
      </p:sp>
    </p:spTree>
    <p:extLst>
      <p:ext uri="{BB962C8B-B14F-4D97-AF65-F5344CB8AC3E}">
        <p14:creationId xmlns:p14="http://schemas.microsoft.com/office/powerpoint/2010/main" val="26856182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gradFill rotWithShape="1">
          <a:gsLst>
            <a:gs pos="10000">
              <a:srgbClr val="ABB8ED"/>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4" name="Dikdörtgen 3"/>
          <p:cNvSpPr/>
          <p:nvPr/>
        </p:nvSpPr>
        <p:spPr>
          <a:xfrm>
            <a:off x="179512" y="3573016"/>
            <a:ext cx="9071993" cy="369332"/>
          </a:xfrm>
          <a:prstGeom prst="rect">
            <a:avLst/>
          </a:prstGeom>
        </p:spPr>
        <p:txBody>
          <a:bodyPr wrap="square">
            <a:spAutoFit/>
          </a:bodyPr>
          <a:lstStyle/>
          <a:p>
            <a:pPr algn="ctr"/>
            <a:r>
              <a:rPr lang="tr-TR" dirty="0">
                <a:solidFill>
                  <a:srgbClr val="000000"/>
                </a:solidFill>
                <a:latin typeface="Arial Black" panose="020B0A04020102020204" pitchFamily="34" charset="0"/>
              </a:rPr>
              <a:t>DOĞAL KAYNAKLARIN KULLANIMI</a:t>
            </a:r>
            <a:endParaRPr lang="tr-TR" b="1" dirty="0">
              <a:solidFill>
                <a:srgbClr val="000000"/>
              </a:solidFill>
              <a:latin typeface="Arial Black" panose="020B0A04020102020204" pitchFamily="34" charset="0"/>
            </a:endParaRPr>
          </a:p>
        </p:txBody>
      </p:sp>
      <p:sp>
        <p:nvSpPr>
          <p:cNvPr id="7" name="Google Shape;203;p26"/>
          <p:cNvSpPr txBox="1">
            <a:spLocks/>
          </p:cNvSpPr>
          <p:nvPr/>
        </p:nvSpPr>
        <p:spPr bwMode="auto">
          <a:xfrm>
            <a:off x="107504" y="1422502"/>
            <a:ext cx="9144001" cy="760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spcFirstLastPara="1" vert="horz" wrap="square" lIns="121900" tIns="121900" rIns="121900" bIns="121900" numCol="1" anchor="t" anchorCtr="0" compatLnSpc="1">
            <a:prstTxWarp prst="textNoShape">
              <a:avLst/>
            </a:prstTxWarp>
            <a:noAutofit/>
          </a:bodyPr>
          <a:lstStyle>
            <a:lvl1pPr marL="0" indent="0" algn="ctr" rtl="0" eaLnBrk="1" fontAlgn="base" hangingPunct="1">
              <a:spcBef>
                <a:spcPct val="20000"/>
              </a:spcBef>
              <a:spcAft>
                <a:spcPct val="0"/>
              </a:spcAft>
              <a:buFontTx/>
              <a:buNone/>
              <a:defRPr sz="2400" kern="1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bg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bg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bg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00965"/>
            <a:endParaRPr lang="tr-TR" sz="1600" dirty="0">
              <a:solidFill>
                <a:srgbClr val="000000"/>
              </a:solidFill>
              <a:latin typeface="Arial Black" panose="020B0A04020102020204" pitchFamily="34" charset="0"/>
              <a:ea typeface="Calibri" panose="020F0502020204030204" pitchFamily="34" charset="0"/>
            </a:endParaRPr>
          </a:p>
        </p:txBody>
      </p:sp>
      <p:sp>
        <p:nvSpPr>
          <p:cNvPr id="2" name="Dikdörtgen 1"/>
          <p:cNvSpPr/>
          <p:nvPr/>
        </p:nvSpPr>
        <p:spPr>
          <a:xfrm>
            <a:off x="0" y="2867202"/>
            <a:ext cx="8928992" cy="361637"/>
          </a:xfrm>
          <a:prstGeom prst="rect">
            <a:avLst/>
          </a:prstGeom>
        </p:spPr>
        <p:txBody>
          <a:bodyPr wrap="square">
            <a:spAutoFit/>
          </a:bodyPr>
          <a:lstStyle/>
          <a:p>
            <a:pPr marL="48260" algn="ctr">
              <a:lnSpc>
                <a:spcPts val="2070"/>
              </a:lnSpc>
              <a:spcBef>
                <a:spcPts val="315"/>
              </a:spcBef>
            </a:pPr>
            <a:r>
              <a:rPr lang="tr-TR" sz="1600" b="1" dirty="0">
                <a:solidFill>
                  <a:srgbClr val="000000"/>
                </a:solidFill>
                <a:latin typeface="Arial Black" panose="020B0A04020102020204" pitchFamily="34" charset="0"/>
              </a:rPr>
              <a:t>OLİMARİN OTEL</a:t>
            </a:r>
            <a:endParaRPr lang="tr-TR" sz="1600" dirty="0">
              <a:solidFill>
                <a:srgbClr val="000000"/>
              </a:solidFill>
              <a:latin typeface="Arial Black" panose="020B0A04020102020204" pitchFamily="34" charset="0"/>
            </a:endParaRPr>
          </a:p>
        </p:txBody>
      </p:sp>
      <p:pic>
        <p:nvPicPr>
          <p:cNvPr id="6" name="Resim 5">
            <a:extLst>
              <a:ext uri="{FF2B5EF4-FFF2-40B4-BE49-F238E27FC236}">
                <a16:creationId xmlns:a16="http://schemas.microsoft.com/office/drawing/2014/main" id="{DBC30645-8FA4-4F9D-8E20-63A6EA25C5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81262" y="-452490"/>
            <a:ext cx="3268492" cy="3140968"/>
          </a:xfrm>
          <a:prstGeom prst="rect">
            <a:avLst/>
          </a:prstGeom>
        </p:spPr>
      </p:pic>
    </p:spTree>
    <p:extLst>
      <p:ext uri="{BB962C8B-B14F-4D97-AF65-F5344CB8AC3E}">
        <p14:creationId xmlns:p14="http://schemas.microsoft.com/office/powerpoint/2010/main" val="27499842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gradFill rotWithShape="1">
          <a:gsLst>
            <a:gs pos="10000">
              <a:srgbClr val="ABB8ED"/>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7" name="Google Shape;203;p26"/>
          <p:cNvSpPr txBox="1">
            <a:spLocks/>
          </p:cNvSpPr>
          <p:nvPr/>
        </p:nvSpPr>
        <p:spPr bwMode="auto">
          <a:xfrm>
            <a:off x="107504" y="1422502"/>
            <a:ext cx="9144001" cy="760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spcFirstLastPara="1" vert="horz" wrap="square" lIns="121900" tIns="121900" rIns="121900" bIns="121900" numCol="1" anchor="t" anchorCtr="0" compatLnSpc="1">
            <a:prstTxWarp prst="textNoShape">
              <a:avLst/>
            </a:prstTxWarp>
            <a:noAutofit/>
          </a:bodyPr>
          <a:lstStyle>
            <a:lvl1pPr marL="0" indent="0" algn="ctr" rtl="0" eaLnBrk="1" fontAlgn="base" hangingPunct="1">
              <a:spcBef>
                <a:spcPct val="20000"/>
              </a:spcBef>
              <a:spcAft>
                <a:spcPct val="0"/>
              </a:spcAft>
              <a:buFontTx/>
              <a:buNone/>
              <a:defRPr sz="2400" kern="1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bg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bg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bg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00965"/>
            <a:endParaRPr lang="tr-TR" sz="1600" dirty="0">
              <a:solidFill>
                <a:srgbClr val="000000"/>
              </a:solidFill>
              <a:latin typeface="Arial Black" panose="020B0A04020102020204" pitchFamily="34" charset="0"/>
              <a:ea typeface="Calibri" panose="020F0502020204030204" pitchFamily="34" charset="0"/>
            </a:endParaRPr>
          </a:p>
        </p:txBody>
      </p:sp>
      <p:sp>
        <p:nvSpPr>
          <p:cNvPr id="2" name="Dikdörtgen 1"/>
          <p:cNvSpPr/>
          <p:nvPr/>
        </p:nvSpPr>
        <p:spPr>
          <a:xfrm>
            <a:off x="-36512" y="1943872"/>
            <a:ext cx="8928992" cy="361637"/>
          </a:xfrm>
          <a:prstGeom prst="rect">
            <a:avLst/>
          </a:prstGeom>
        </p:spPr>
        <p:txBody>
          <a:bodyPr wrap="square">
            <a:spAutoFit/>
          </a:bodyPr>
          <a:lstStyle/>
          <a:p>
            <a:pPr marL="48260" algn="ctr">
              <a:lnSpc>
                <a:spcPts val="2070"/>
              </a:lnSpc>
              <a:spcBef>
                <a:spcPts val="315"/>
              </a:spcBef>
            </a:pPr>
            <a:r>
              <a:rPr lang="tr-TR" sz="1600" b="1" dirty="0">
                <a:solidFill>
                  <a:srgbClr val="000000"/>
                </a:solidFill>
                <a:latin typeface="Arial Black" panose="020B0A04020102020204" pitchFamily="34" charset="0"/>
              </a:rPr>
              <a:t>OLİMARİN OTEL</a:t>
            </a:r>
            <a:endParaRPr lang="tr-TR" sz="1600" dirty="0">
              <a:solidFill>
                <a:srgbClr val="000000"/>
              </a:solidFill>
              <a:latin typeface="Arial Black" panose="020B0A04020102020204" pitchFamily="34" charset="0"/>
            </a:endParaRPr>
          </a:p>
        </p:txBody>
      </p:sp>
      <p:sp>
        <p:nvSpPr>
          <p:cNvPr id="3" name="Dikdörtgen 2"/>
          <p:cNvSpPr/>
          <p:nvPr/>
        </p:nvSpPr>
        <p:spPr>
          <a:xfrm>
            <a:off x="107504" y="2305509"/>
            <a:ext cx="9036496" cy="923330"/>
          </a:xfrm>
          <a:prstGeom prst="rect">
            <a:avLst/>
          </a:prstGeom>
        </p:spPr>
        <p:txBody>
          <a:bodyPr wrap="square">
            <a:spAutoFit/>
          </a:bodyPr>
          <a:lstStyle/>
          <a:p>
            <a:r>
              <a:rPr lang="tr-TR" sz="1800" dirty="0">
                <a:solidFill>
                  <a:srgbClr val="000000"/>
                </a:solidFill>
                <a:latin typeface="Arial Black" panose="020B0A04020102020204" pitchFamily="34" charset="0"/>
              </a:rPr>
              <a:t>olarak almış olduğumuz tedbirler neticesinde Karbon Salınımımızı sürekli azaltmayı hedef bilerek yapmış olduğumuz TEMA bağışlarımızla </a:t>
            </a:r>
            <a:r>
              <a:rPr lang="tr-TR" sz="1800" u="sng" dirty="0">
                <a:solidFill>
                  <a:srgbClr val="000000"/>
                </a:solidFill>
                <a:latin typeface="Arial Black" panose="020B0A04020102020204" pitchFamily="34" charset="0"/>
              </a:rPr>
              <a:t>KARBON SALINIMIMIZI SIFIRLIYORUZ</a:t>
            </a:r>
            <a:r>
              <a:rPr lang="en" sz="1800" dirty="0">
                <a:solidFill>
                  <a:srgbClr val="000000"/>
                </a:solidFill>
                <a:latin typeface="Arial Black" panose="020B0A04020102020204" pitchFamily="34" charset="0"/>
              </a:rPr>
              <a:t>.</a:t>
            </a:r>
            <a:endParaRPr lang="tr-TR" sz="1800" dirty="0">
              <a:solidFill>
                <a:srgbClr val="000000"/>
              </a:solidFill>
              <a:latin typeface="Arial Black" panose="020B0A04020102020204" pitchFamily="34" charset="0"/>
            </a:endParaRPr>
          </a:p>
        </p:txBody>
      </p:sp>
      <p:pic>
        <p:nvPicPr>
          <p:cNvPr id="8" name="Resim 7" descr="C:\Users\PınarNisan\Dropbox\My PC (DESKTOP-2IIAN00)\Desktop\KONTROL ET\GSTC 3. AŞAMA KURULUM\karbon a.i. azaltma yön..jpg"/>
          <p:cNvPicPr/>
          <p:nvPr/>
        </p:nvPicPr>
        <p:blipFill rotWithShape="1">
          <a:blip r:embed="rId3">
            <a:extLst>
              <a:ext uri="{28A0092B-C50C-407E-A947-70E740481C1C}">
                <a14:useLocalDpi xmlns:a14="http://schemas.microsoft.com/office/drawing/2010/main" val="0"/>
              </a:ext>
            </a:extLst>
          </a:blip>
          <a:srcRect l="2807" t="1465" r="1047"/>
          <a:stretch/>
        </p:blipFill>
        <p:spPr bwMode="auto">
          <a:xfrm>
            <a:off x="1115616" y="3581636"/>
            <a:ext cx="2160240" cy="312387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contourW="12700">
            <a:bevelT w="304800" h="152400" prst="riblet"/>
            <a:bevelB prst="angle"/>
            <a:extrusionClr>
              <a:schemeClr val="accent1">
                <a:lumMod val="75000"/>
              </a:schemeClr>
            </a:extrusionClr>
            <a:contourClr>
              <a:schemeClr val="accent4">
                <a:lumMod val="75000"/>
              </a:schemeClr>
            </a:contourClr>
          </a:sp3d>
          <a:extLst>
            <a:ext uri="{53640926-AAD7-44D8-BBD7-CCE9431645EC}">
              <a14:shadowObscured xmlns:a14="http://schemas.microsoft.com/office/drawing/2010/main"/>
            </a:ext>
          </a:extLst>
        </p:spPr>
      </p:pic>
      <p:pic>
        <p:nvPicPr>
          <p:cNvPr id="9" name="Resim 8"/>
          <p:cNvPicPr/>
          <p:nvPr/>
        </p:nvPicPr>
        <p:blipFill>
          <a:blip r:embed="rId4">
            <a:extLst>
              <a:ext uri="{28A0092B-C50C-407E-A947-70E740481C1C}">
                <a14:useLocalDpi xmlns:a14="http://schemas.microsoft.com/office/drawing/2010/main" val="0"/>
              </a:ext>
            </a:extLst>
          </a:blip>
          <a:stretch>
            <a:fillRect/>
          </a:stretch>
        </p:blipFill>
        <p:spPr>
          <a:xfrm>
            <a:off x="5004048" y="3510300"/>
            <a:ext cx="2493055" cy="3195208"/>
          </a:xfrm>
          <a:prstGeom prst="rect">
            <a:avLst/>
          </a:prstGeom>
          <a:gradFill>
            <a:gsLst>
              <a:gs pos="100000">
                <a:schemeClr val="accent2">
                  <a:lumMod val="75000"/>
                </a:schemeClr>
              </a:gs>
              <a:gs pos="47000">
                <a:schemeClr val="accent1">
                  <a:lumMod val="45000"/>
                  <a:lumOff val="55000"/>
                </a:schemeClr>
              </a:gs>
              <a:gs pos="11000">
                <a:schemeClr val="accent1">
                  <a:lumMod val="30000"/>
                  <a:lumOff val="70000"/>
                </a:schemeClr>
              </a:gs>
            </a:gsLst>
            <a:lin ang="5400000" scaled="1"/>
          </a:gradFill>
          <a:scene3d>
            <a:camera prst="orthographicFront"/>
            <a:lightRig rig="threePt" dir="t"/>
          </a:scene3d>
          <a:sp3d contourW="12700">
            <a:bevelT w="139700" h="139700" prst="divot"/>
            <a:bevelB prst="angle"/>
            <a:contourClr>
              <a:schemeClr val="accent4">
                <a:lumMod val="75000"/>
              </a:schemeClr>
            </a:contourClr>
          </a:sp3d>
        </p:spPr>
      </p:pic>
      <p:pic>
        <p:nvPicPr>
          <p:cNvPr id="10" name="Resim 9">
            <a:extLst>
              <a:ext uri="{FF2B5EF4-FFF2-40B4-BE49-F238E27FC236}">
                <a16:creationId xmlns:a16="http://schemas.microsoft.com/office/drawing/2014/main" id="{115072B5-7DC9-4024-8BF6-191EB83BB53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45258" y="-835459"/>
            <a:ext cx="3268492" cy="3140968"/>
          </a:xfrm>
          <a:prstGeom prst="rect">
            <a:avLst/>
          </a:prstGeom>
        </p:spPr>
      </p:pic>
    </p:spTree>
    <p:extLst>
      <p:ext uri="{BB962C8B-B14F-4D97-AF65-F5344CB8AC3E}">
        <p14:creationId xmlns:p14="http://schemas.microsoft.com/office/powerpoint/2010/main" val="37611411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gradFill rotWithShape="1">
          <a:gsLst>
            <a:gs pos="10000">
              <a:srgbClr val="ABB8ED"/>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xfrm>
            <a:off x="3627979" y="5985088"/>
            <a:ext cx="4608512" cy="1296144"/>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endParaRPr lang="tr-TR" dirty="0">
              <a:solidFill>
                <a:schemeClr val="tx1"/>
              </a:solidFill>
              <a:latin typeface="Arial Black" panose="020B0A04020102020204" pitchFamily="34" charset="0"/>
            </a:endParaRPr>
          </a:p>
          <a:p>
            <a:endParaRPr lang="en-US" dirty="0"/>
          </a:p>
        </p:txBody>
      </p:sp>
      <p:sp>
        <p:nvSpPr>
          <p:cNvPr id="4" name="Dikdörtgen 3"/>
          <p:cNvSpPr/>
          <p:nvPr/>
        </p:nvSpPr>
        <p:spPr>
          <a:xfrm>
            <a:off x="2339752" y="562029"/>
            <a:ext cx="6534472" cy="461665"/>
          </a:xfrm>
          <a:prstGeom prst="rect">
            <a:avLst/>
          </a:prstGeom>
        </p:spPr>
        <p:txBody>
          <a:bodyPr wrap="square">
            <a:spAutoFit/>
          </a:bodyPr>
          <a:lstStyle/>
          <a:p>
            <a:r>
              <a:rPr lang="tr-TR" b="1" dirty="0">
                <a:solidFill>
                  <a:srgbClr val="000000"/>
                </a:solidFill>
                <a:latin typeface="Arial Black" panose="020B0A04020102020204" pitchFamily="34" charset="0"/>
              </a:rPr>
              <a:t> </a:t>
            </a:r>
            <a:endParaRPr lang="tr-TR" dirty="0"/>
          </a:p>
        </p:txBody>
      </p:sp>
      <p:sp>
        <p:nvSpPr>
          <p:cNvPr id="2" name="Dikdörtgen 1"/>
          <p:cNvSpPr/>
          <p:nvPr/>
        </p:nvSpPr>
        <p:spPr>
          <a:xfrm>
            <a:off x="2483768" y="1700808"/>
            <a:ext cx="6390456" cy="400110"/>
          </a:xfrm>
          <a:prstGeom prst="rect">
            <a:avLst/>
          </a:prstGeom>
        </p:spPr>
        <p:txBody>
          <a:bodyPr wrap="square">
            <a:spAutoFit/>
          </a:bodyPr>
          <a:lstStyle/>
          <a:p>
            <a:r>
              <a:rPr lang="tr-TR" sz="2000" b="1" dirty="0">
                <a:latin typeface="Arial Black" panose="020B0A04020102020204" pitchFamily="34" charset="0"/>
              </a:rPr>
              <a:t>.</a:t>
            </a:r>
          </a:p>
        </p:txBody>
      </p:sp>
      <p:pic>
        <p:nvPicPr>
          <p:cNvPr id="7" name="Resim 6">
            <a:extLst>
              <a:ext uri="{FF2B5EF4-FFF2-40B4-BE49-F238E27FC236}">
                <a16:creationId xmlns:a16="http://schemas.microsoft.com/office/drawing/2014/main" id="{2AE988FD-5284-4309-936A-30372A1369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8632"/>
            <a:ext cx="4518249" cy="6858000"/>
          </a:xfrm>
          <a:prstGeom prst="rect">
            <a:avLst/>
          </a:prstGeom>
        </p:spPr>
      </p:pic>
      <p:pic>
        <p:nvPicPr>
          <p:cNvPr id="9" name="Resim 8">
            <a:extLst>
              <a:ext uri="{FF2B5EF4-FFF2-40B4-BE49-F238E27FC236}">
                <a16:creationId xmlns:a16="http://schemas.microsoft.com/office/drawing/2014/main" id="{BA041CCB-EC48-4098-819C-476C6B68C0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5487" y="8632"/>
            <a:ext cx="4608512" cy="6858000"/>
          </a:xfrm>
          <a:prstGeom prst="rect">
            <a:avLst/>
          </a:prstGeom>
        </p:spPr>
      </p:pic>
    </p:spTree>
    <p:extLst>
      <p:ext uri="{BB962C8B-B14F-4D97-AF65-F5344CB8AC3E}">
        <p14:creationId xmlns:p14="http://schemas.microsoft.com/office/powerpoint/2010/main" val="20524277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gradFill rotWithShape="1">
          <a:gsLst>
            <a:gs pos="0">
              <a:srgbClr val="ABB8ED"/>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7" name="Google Shape;203;p26"/>
          <p:cNvSpPr txBox="1">
            <a:spLocks/>
          </p:cNvSpPr>
          <p:nvPr/>
        </p:nvSpPr>
        <p:spPr bwMode="auto">
          <a:xfrm>
            <a:off x="0" y="2276872"/>
            <a:ext cx="9144001" cy="68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1"/>
                  </a:outerShdw>
                </a:effectLst>
              </a14:hiddenEffects>
            </a:ext>
          </a:extLst>
        </p:spPr>
        <p:txBody>
          <a:bodyPr spcFirstLastPara="1" vert="horz" wrap="square" lIns="121900" tIns="121900" rIns="121900" bIns="121900" numCol="1" anchor="t" anchorCtr="0" compatLnSpc="1">
            <a:prstTxWarp prst="textNoShape">
              <a:avLst/>
            </a:prstTxWarp>
            <a:noAutofit/>
          </a:bodyPr>
          <a:lstStyle>
            <a:lvl1pPr marL="0" indent="0" algn="ctr" rtl="0" eaLnBrk="1" fontAlgn="base" hangingPunct="1">
              <a:spcBef>
                <a:spcPct val="20000"/>
              </a:spcBef>
              <a:spcAft>
                <a:spcPct val="0"/>
              </a:spcAft>
              <a:buFontTx/>
              <a:buNone/>
              <a:defRPr sz="2400" kern="1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bg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bg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bg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tr-TR" sz="7200" b="1" dirty="0" err="1">
                <a:solidFill>
                  <a:schemeClr val="tx1"/>
                </a:solidFill>
                <a:latin typeface="Brush Script MT" panose="03060802040406070304" pitchFamily="66" charset="0"/>
              </a:rPr>
              <a:t>Tesekkürler</a:t>
            </a:r>
            <a:r>
              <a:rPr lang="tr-TR" sz="7200" b="1" dirty="0">
                <a:solidFill>
                  <a:schemeClr val="tx1"/>
                </a:solidFill>
                <a:latin typeface="Brush Script MT" panose="03060802040406070304" pitchFamily="66" charset="0"/>
              </a:rPr>
              <a:t>..</a:t>
            </a:r>
            <a:endParaRPr lang="tr-TR" sz="7200" dirty="0">
              <a:solidFill>
                <a:schemeClr val="tx1"/>
              </a:solidFill>
              <a:latin typeface="Brush Script MT" panose="03060802040406070304" pitchFamily="66" charset="0"/>
            </a:endParaRPr>
          </a:p>
        </p:txBody>
      </p:sp>
      <p:sp>
        <p:nvSpPr>
          <p:cNvPr id="3" name="Dikdörtgen 2"/>
          <p:cNvSpPr/>
          <p:nvPr/>
        </p:nvSpPr>
        <p:spPr>
          <a:xfrm>
            <a:off x="251520" y="1268760"/>
            <a:ext cx="8784976" cy="830997"/>
          </a:xfrm>
          <a:prstGeom prst="rect">
            <a:avLst/>
          </a:prstGeom>
        </p:spPr>
        <p:txBody>
          <a:bodyPr wrap="square">
            <a:spAutoFit/>
          </a:bodyPr>
          <a:lstStyle/>
          <a:p>
            <a:r>
              <a:rPr lang="tr-TR" sz="4800" dirty="0">
                <a:solidFill>
                  <a:schemeClr val="tx1"/>
                </a:solidFill>
                <a:latin typeface="Arial Black" panose="020B0A04020102020204" pitchFamily="34" charset="0"/>
                <a:cs typeface="Arial" panose="020B0604020202020204" pitchFamily="34" charset="0"/>
              </a:rPr>
              <a:t>Bizi tercih ettiğiniz için</a:t>
            </a:r>
            <a:endParaRPr lang="tr-TR" sz="4800" dirty="0">
              <a:latin typeface="Arial Black" panose="020B0A04020102020204" pitchFamily="34" charset="0"/>
            </a:endParaRPr>
          </a:p>
        </p:txBody>
      </p:sp>
      <p:pic>
        <p:nvPicPr>
          <p:cNvPr id="8" name="Resim 7">
            <a:extLst>
              <a:ext uri="{FF2B5EF4-FFF2-40B4-BE49-F238E27FC236}">
                <a16:creationId xmlns:a16="http://schemas.microsoft.com/office/drawing/2014/main" id="{CA76A074-795B-4A60-A74C-AE5DFBF0C1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563" y="3284984"/>
            <a:ext cx="10661213" cy="5780010"/>
          </a:xfrm>
          <a:prstGeom prst="rect">
            <a:avLst/>
          </a:prstGeom>
        </p:spPr>
      </p:pic>
      <p:pic>
        <p:nvPicPr>
          <p:cNvPr id="6" name="Resim 5">
            <a:extLst>
              <a:ext uri="{FF2B5EF4-FFF2-40B4-BE49-F238E27FC236}">
                <a16:creationId xmlns:a16="http://schemas.microsoft.com/office/drawing/2014/main" id="{E33ACE4E-C83E-4D81-AC22-ACC61F365B6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504" y="3304456"/>
            <a:ext cx="3268492" cy="3140968"/>
          </a:xfrm>
          <a:prstGeom prst="rect">
            <a:avLst/>
          </a:prstGeom>
        </p:spPr>
      </p:pic>
    </p:spTree>
    <p:extLst>
      <p:ext uri="{BB962C8B-B14F-4D97-AF65-F5344CB8AC3E}">
        <p14:creationId xmlns:p14="http://schemas.microsoft.com/office/powerpoint/2010/main" val="26315984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43CE8A97-3DC4-4315-B17F-70A362F2F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 y="0"/>
            <a:ext cx="3491984" cy="6858000"/>
          </a:xfrm>
          <a:prstGeom prst="rect">
            <a:avLst/>
          </a:prstGeom>
        </p:spPr>
      </p:pic>
      <p:sp>
        <p:nvSpPr>
          <p:cNvPr id="7" name="Dikdörtgen 6">
            <a:extLst>
              <a:ext uri="{FF2B5EF4-FFF2-40B4-BE49-F238E27FC236}">
                <a16:creationId xmlns:a16="http://schemas.microsoft.com/office/drawing/2014/main" id="{5AB94968-A555-4A87-B72F-9B8723CDC6F4}"/>
              </a:ext>
            </a:extLst>
          </p:cNvPr>
          <p:cNvSpPr/>
          <p:nvPr/>
        </p:nvSpPr>
        <p:spPr>
          <a:xfrm>
            <a:off x="3786103" y="700097"/>
            <a:ext cx="6336704" cy="461665"/>
          </a:xfrm>
          <a:prstGeom prst="rect">
            <a:avLst/>
          </a:prstGeom>
        </p:spPr>
        <p:txBody>
          <a:bodyPr wrap="square">
            <a:spAutoFit/>
          </a:bodyPr>
          <a:lstStyle/>
          <a:p>
            <a:r>
              <a:rPr lang="tr-TR" dirty="0">
                <a:solidFill>
                  <a:srgbClr val="000000"/>
                </a:solidFill>
                <a:latin typeface="Arial Black" panose="020B0A04020102020204" pitchFamily="34" charset="0"/>
              </a:rPr>
              <a:t>Entegre Yönetim Sistemi Politikamız</a:t>
            </a:r>
          </a:p>
        </p:txBody>
      </p:sp>
      <p:sp>
        <p:nvSpPr>
          <p:cNvPr id="5" name="Dikdörtgen 4">
            <a:extLst>
              <a:ext uri="{FF2B5EF4-FFF2-40B4-BE49-F238E27FC236}">
                <a16:creationId xmlns:a16="http://schemas.microsoft.com/office/drawing/2014/main" id="{B8CA527C-1FB6-49D0-AC76-C24FB8421C0D}"/>
              </a:ext>
            </a:extLst>
          </p:cNvPr>
          <p:cNvSpPr/>
          <p:nvPr/>
        </p:nvSpPr>
        <p:spPr>
          <a:xfrm>
            <a:off x="3491880" y="1412776"/>
            <a:ext cx="5652120" cy="4278094"/>
          </a:xfrm>
          <a:prstGeom prst="rect">
            <a:avLst/>
          </a:prstGeom>
        </p:spPr>
        <p:txBody>
          <a:bodyPr wrap="square">
            <a:spAutoFit/>
          </a:bodyPr>
          <a:lstStyle/>
          <a:p>
            <a:pPr marL="0" indent="0" algn="l">
              <a:buNone/>
            </a:pPr>
            <a:r>
              <a:rPr lang="tr-TR" sz="1600" b="1" dirty="0">
                <a:solidFill>
                  <a:srgbClr val="000000"/>
                </a:solidFill>
                <a:latin typeface="Arial Black" panose="020B0A04020102020204" pitchFamily="34" charset="0"/>
              </a:rPr>
              <a:t>Gıda, iş sağlığı ve güvenliğinin sağlandığı, hijyenik ve uygun ortamlarda, yasal mevzuat ve şartlara uygun çevreye zarar vermeden hizmet vermek, Yasa ve mevzuatların kapsamı dışında kalan durumlarda ise, bilgi ve deneyimlerimize göre en uygun bilimsel çözümleri araştırmak ve uygulamak,</a:t>
            </a:r>
          </a:p>
          <a:p>
            <a:pPr marL="0" indent="0" algn="l">
              <a:buNone/>
            </a:pPr>
            <a:r>
              <a:rPr lang="tr-TR" sz="1600" b="1" dirty="0">
                <a:solidFill>
                  <a:srgbClr val="000000"/>
                </a:solidFill>
                <a:latin typeface="Arial Black" panose="020B0A04020102020204" pitchFamily="34" charset="0"/>
              </a:rPr>
              <a:t>Enerji verimliliği ile ilgili aksiyon planlamak, adımları oluşturmak ve performansı sürekli izlemek,</a:t>
            </a:r>
          </a:p>
          <a:p>
            <a:pPr marL="0" indent="0" algn="l">
              <a:buNone/>
            </a:pPr>
            <a:r>
              <a:rPr lang="tr-TR" sz="1600" b="1" dirty="0">
                <a:solidFill>
                  <a:srgbClr val="000000"/>
                </a:solidFill>
                <a:latin typeface="Arial Black" panose="020B0A04020102020204" pitchFamily="34" charset="0"/>
              </a:rPr>
              <a:t>Üst yönetim ile görüşülerek, üst yönetimin desteği alınarak enerji politikasını tespit etmek,</a:t>
            </a:r>
          </a:p>
          <a:p>
            <a:pPr marL="0" indent="0" algn="l">
              <a:buNone/>
            </a:pPr>
            <a:r>
              <a:rPr lang="tr-TR" sz="1600" b="1" dirty="0">
                <a:solidFill>
                  <a:srgbClr val="000000"/>
                </a:solidFill>
                <a:latin typeface="Arial Black" panose="020B0A04020102020204" pitchFamily="34" charset="0"/>
              </a:rPr>
              <a:t>Oluşturulan OLİMARİN OTEL enerji politikası minimumda enerji performansının gelişimini sağlamak için izlemeyi, sürekli iyileştirilmesini hedefleyerek otel ile ilgili yasal mevzuatlara uygun hareket etmek</a:t>
            </a:r>
            <a:endParaRPr lang="tr-TR" sz="1600" dirty="0">
              <a:solidFill>
                <a:srgbClr val="000000"/>
              </a:solidFill>
              <a:latin typeface="Arial Black" panose="020B0A04020102020204" pitchFamily="34" charset="0"/>
            </a:endParaRPr>
          </a:p>
        </p:txBody>
      </p:sp>
    </p:spTree>
    <p:extLst>
      <p:ext uri="{BB962C8B-B14F-4D97-AF65-F5344CB8AC3E}">
        <p14:creationId xmlns:p14="http://schemas.microsoft.com/office/powerpoint/2010/main" val="24841260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43CE8A97-3DC4-4315-B17F-70A362F2F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 y="0"/>
            <a:ext cx="3491984" cy="6858000"/>
          </a:xfrm>
          <a:prstGeom prst="rect">
            <a:avLst/>
          </a:prstGeom>
        </p:spPr>
      </p:pic>
      <p:sp>
        <p:nvSpPr>
          <p:cNvPr id="7" name="Dikdörtgen 6">
            <a:extLst>
              <a:ext uri="{FF2B5EF4-FFF2-40B4-BE49-F238E27FC236}">
                <a16:creationId xmlns:a16="http://schemas.microsoft.com/office/drawing/2014/main" id="{5AB94968-A555-4A87-B72F-9B8723CDC6F4}"/>
              </a:ext>
            </a:extLst>
          </p:cNvPr>
          <p:cNvSpPr/>
          <p:nvPr/>
        </p:nvSpPr>
        <p:spPr>
          <a:xfrm>
            <a:off x="3786103" y="700097"/>
            <a:ext cx="6336704" cy="461665"/>
          </a:xfrm>
          <a:prstGeom prst="rect">
            <a:avLst/>
          </a:prstGeom>
        </p:spPr>
        <p:txBody>
          <a:bodyPr wrap="square">
            <a:spAutoFit/>
          </a:bodyPr>
          <a:lstStyle/>
          <a:p>
            <a:r>
              <a:rPr lang="tr-TR" dirty="0">
                <a:solidFill>
                  <a:srgbClr val="000000"/>
                </a:solidFill>
                <a:latin typeface="Arial Black" panose="020B0A04020102020204" pitchFamily="34" charset="0"/>
              </a:rPr>
              <a:t>Entegre Yönetim Sistemi Politikamız</a:t>
            </a:r>
          </a:p>
        </p:txBody>
      </p:sp>
      <p:sp>
        <p:nvSpPr>
          <p:cNvPr id="5" name="Dikdörtgen 4">
            <a:extLst>
              <a:ext uri="{FF2B5EF4-FFF2-40B4-BE49-F238E27FC236}">
                <a16:creationId xmlns:a16="http://schemas.microsoft.com/office/drawing/2014/main" id="{B8CA527C-1FB6-49D0-AC76-C24FB8421C0D}"/>
              </a:ext>
            </a:extLst>
          </p:cNvPr>
          <p:cNvSpPr/>
          <p:nvPr/>
        </p:nvSpPr>
        <p:spPr>
          <a:xfrm>
            <a:off x="3491880" y="1412776"/>
            <a:ext cx="5652120" cy="4278094"/>
          </a:xfrm>
          <a:prstGeom prst="rect">
            <a:avLst/>
          </a:prstGeom>
        </p:spPr>
        <p:txBody>
          <a:bodyPr wrap="square">
            <a:spAutoFit/>
          </a:bodyPr>
          <a:lstStyle/>
          <a:p>
            <a:r>
              <a:rPr lang="tr-TR" sz="1600" b="1" dirty="0">
                <a:solidFill>
                  <a:srgbClr val="000000"/>
                </a:solidFill>
                <a:latin typeface="Arial Black" panose="020B0A04020102020204" pitchFamily="34" charset="0"/>
              </a:rPr>
              <a:t>Sürdürülebilir gelişmeyi temel alan </a:t>
            </a:r>
            <a:r>
              <a:rPr lang="tr-TR" sz="1600" b="1" dirty="0" err="1">
                <a:solidFill>
                  <a:srgbClr val="000000"/>
                </a:solidFill>
                <a:latin typeface="Arial Black" panose="020B0A04020102020204" pitchFamily="34" charset="0"/>
              </a:rPr>
              <a:t>proaktif</a:t>
            </a:r>
            <a:r>
              <a:rPr lang="tr-TR" sz="1600" b="1" dirty="0">
                <a:solidFill>
                  <a:srgbClr val="000000"/>
                </a:solidFill>
                <a:latin typeface="Arial Black" panose="020B0A04020102020204" pitchFamily="34" charset="0"/>
              </a:rPr>
              <a:t> bir enerji yönetim sistemi</a:t>
            </a:r>
          </a:p>
          <a:p>
            <a:r>
              <a:rPr lang="tr-TR" sz="1600" b="1" dirty="0">
                <a:solidFill>
                  <a:srgbClr val="000000"/>
                </a:solidFill>
                <a:latin typeface="Arial Black" panose="020B0A04020102020204" pitchFamily="34" charset="0"/>
              </a:rPr>
              <a:t>uygulamak ve sürekli geliştirmeyi amaç edinir. Bu kapsamda;</a:t>
            </a:r>
          </a:p>
          <a:p>
            <a:r>
              <a:rPr lang="tr-TR" sz="1600" b="1" dirty="0">
                <a:solidFill>
                  <a:srgbClr val="000000"/>
                </a:solidFill>
                <a:latin typeface="Arial Black" panose="020B0A04020102020204" pitchFamily="34" charset="0"/>
              </a:rPr>
              <a:t> </a:t>
            </a:r>
          </a:p>
          <a:p>
            <a:pPr lvl="0"/>
            <a:r>
              <a:rPr lang="tr-TR" sz="1600" b="1" dirty="0">
                <a:solidFill>
                  <a:srgbClr val="000000"/>
                </a:solidFill>
                <a:latin typeface="Arial Black" panose="020B0A04020102020204" pitchFamily="34" charset="0"/>
              </a:rPr>
              <a:t>Enerji ve doğal kaynakları verimli kullanmak,</a:t>
            </a:r>
          </a:p>
          <a:p>
            <a:pPr lvl="0"/>
            <a:r>
              <a:rPr lang="tr-TR" sz="1600" b="1" dirty="0">
                <a:solidFill>
                  <a:srgbClr val="000000"/>
                </a:solidFill>
                <a:latin typeface="Arial Black" panose="020B0A04020102020204" pitchFamily="34" charset="0"/>
              </a:rPr>
              <a:t>Ekipman alımlarında çevre enerji dostu ürünler kullanmak,</a:t>
            </a:r>
          </a:p>
          <a:p>
            <a:pPr lvl="0"/>
            <a:r>
              <a:rPr lang="tr-TR" sz="1600" b="1" dirty="0">
                <a:solidFill>
                  <a:srgbClr val="000000"/>
                </a:solidFill>
                <a:latin typeface="Arial Black" panose="020B0A04020102020204" pitchFamily="34" charset="0"/>
              </a:rPr>
              <a:t>Mevcut proses ve sistemlerde verimlilik artırıcı iyileştirmeler yaparak enerji tasarrufu yapmak ve doğal kaynak tüketimini azaltmak,</a:t>
            </a:r>
          </a:p>
          <a:p>
            <a:pPr lvl="0"/>
            <a:r>
              <a:rPr lang="tr-TR" sz="1600" b="1" dirty="0">
                <a:solidFill>
                  <a:srgbClr val="000000"/>
                </a:solidFill>
                <a:latin typeface="Arial Black" panose="020B0A04020102020204" pitchFamily="34" charset="0"/>
              </a:rPr>
              <a:t>Enerji verimliliği yüksek olan ürün, proses ve hizmetlerin tasarımı ve </a:t>
            </a:r>
            <a:r>
              <a:rPr lang="tr-TR" sz="1600" b="1" dirty="0" err="1">
                <a:solidFill>
                  <a:srgbClr val="000000"/>
                </a:solidFill>
                <a:latin typeface="Arial Black" panose="020B0A04020102020204" pitchFamily="34" charset="0"/>
              </a:rPr>
              <a:t>tedariği</a:t>
            </a:r>
            <a:r>
              <a:rPr lang="tr-TR" sz="1600" b="1" dirty="0">
                <a:solidFill>
                  <a:srgbClr val="000000"/>
                </a:solidFill>
                <a:latin typeface="Arial Black" panose="020B0A04020102020204" pitchFamily="34" charset="0"/>
              </a:rPr>
              <a:t> ile enerji performansını sürekli iyileştirmek,</a:t>
            </a:r>
          </a:p>
          <a:p>
            <a:pPr lvl="0"/>
            <a:r>
              <a:rPr lang="tr-TR" sz="1600" b="1" dirty="0">
                <a:solidFill>
                  <a:srgbClr val="000000"/>
                </a:solidFill>
                <a:latin typeface="Arial Black" panose="020B0A04020102020204" pitchFamily="34" charset="0"/>
              </a:rPr>
              <a:t>Enerji ile ilgili hedeflere ulaşmak için bilgi, uzmanlık ve ekonomik konularda yeterli kaynaklar sağlamak ve sürekli gözden geçirmek,</a:t>
            </a:r>
          </a:p>
        </p:txBody>
      </p:sp>
    </p:spTree>
    <p:extLst>
      <p:ext uri="{BB962C8B-B14F-4D97-AF65-F5344CB8AC3E}">
        <p14:creationId xmlns:p14="http://schemas.microsoft.com/office/powerpoint/2010/main" val="33106735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43CE8A97-3DC4-4315-B17F-70A362F2F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 y="0"/>
            <a:ext cx="3491984" cy="6858000"/>
          </a:xfrm>
          <a:prstGeom prst="rect">
            <a:avLst/>
          </a:prstGeom>
        </p:spPr>
      </p:pic>
      <p:sp>
        <p:nvSpPr>
          <p:cNvPr id="7" name="Dikdörtgen 6">
            <a:extLst>
              <a:ext uri="{FF2B5EF4-FFF2-40B4-BE49-F238E27FC236}">
                <a16:creationId xmlns:a16="http://schemas.microsoft.com/office/drawing/2014/main" id="{5AB94968-A555-4A87-B72F-9B8723CDC6F4}"/>
              </a:ext>
            </a:extLst>
          </p:cNvPr>
          <p:cNvSpPr/>
          <p:nvPr/>
        </p:nvSpPr>
        <p:spPr>
          <a:xfrm>
            <a:off x="3786103" y="700097"/>
            <a:ext cx="6336704" cy="461665"/>
          </a:xfrm>
          <a:prstGeom prst="rect">
            <a:avLst/>
          </a:prstGeom>
        </p:spPr>
        <p:txBody>
          <a:bodyPr wrap="square">
            <a:spAutoFit/>
          </a:bodyPr>
          <a:lstStyle/>
          <a:p>
            <a:r>
              <a:rPr lang="tr-TR" dirty="0">
                <a:solidFill>
                  <a:srgbClr val="000000"/>
                </a:solidFill>
                <a:latin typeface="Arial Black" panose="020B0A04020102020204" pitchFamily="34" charset="0"/>
              </a:rPr>
              <a:t>Entegre Yönetim Sistemi Politikamız</a:t>
            </a:r>
          </a:p>
        </p:txBody>
      </p:sp>
      <p:sp>
        <p:nvSpPr>
          <p:cNvPr id="5" name="Dikdörtgen 4">
            <a:extLst>
              <a:ext uri="{FF2B5EF4-FFF2-40B4-BE49-F238E27FC236}">
                <a16:creationId xmlns:a16="http://schemas.microsoft.com/office/drawing/2014/main" id="{B8CA527C-1FB6-49D0-AC76-C24FB8421C0D}"/>
              </a:ext>
            </a:extLst>
          </p:cNvPr>
          <p:cNvSpPr/>
          <p:nvPr/>
        </p:nvSpPr>
        <p:spPr>
          <a:xfrm>
            <a:off x="3491880" y="1412776"/>
            <a:ext cx="5652120" cy="4031873"/>
          </a:xfrm>
          <a:prstGeom prst="rect">
            <a:avLst/>
          </a:prstGeom>
        </p:spPr>
        <p:txBody>
          <a:bodyPr wrap="square">
            <a:spAutoFit/>
          </a:bodyPr>
          <a:lstStyle/>
          <a:p>
            <a:r>
              <a:rPr lang="tr-TR" sz="1600" b="1" dirty="0">
                <a:solidFill>
                  <a:srgbClr val="000000"/>
                </a:solidFill>
                <a:latin typeface="Arial Black" panose="020B0A04020102020204" pitchFamily="34" charset="0"/>
              </a:rPr>
              <a:t>Enerji verimliliği kullanımı ve tüketimi ile ilgili yasal ve diğer şartlara uyum sağlamak,</a:t>
            </a:r>
          </a:p>
          <a:p>
            <a:pPr lvl="0"/>
            <a:r>
              <a:rPr lang="tr-TR" sz="1600" b="1" dirty="0">
                <a:solidFill>
                  <a:srgbClr val="000000"/>
                </a:solidFill>
                <a:latin typeface="Arial Black" panose="020B0A04020102020204" pitchFamily="34" charset="0"/>
              </a:rPr>
              <a:t>Yenilenebilir enerji ve iklim değişikliği konusunda tüm paydaşların bilincini artırmak,</a:t>
            </a:r>
          </a:p>
          <a:p>
            <a:pPr lvl="0"/>
            <a:r>
              <a:rPr lang="tr-TR" sz="1600" b="1" dirty="0">
                <a:solidFill>
                  <a:srgbClr val="000000"/>
                </a:solidFill>
                <a:latin typeface="Arial Black" panose="020B0A04020102020204" pitchFamily="34" charset="0"/>
              </a:rPr>
              <a:t>Enerji verimliliği projeleri geliştirerek enerji yönetim sisteminin sürekli gelişmesini sağlamak,</a:t>
            </a:r>
          </a:p>
          <a:p>
            <a:pPr lvl="0"/>
            <a:r>
              <a:rPr lang="tr-TR" sz="1600" b="1" dirty="0">
                <a:solidFill>
                  <a:srgbClr val="000000"/>
                </a:solidFill>
                <a:latin typeface="Arial Black" panose="020B0A04020102020204" pitchFamily="34" charset="0"/>
              </a:rPr>
              <a:t>Enerji kaynaklarını israf etmeden bilinçli şekilde kullanmak ve personelleri bu konuda bilinçlendirmek; enerji performansının gelişimini sağlamak için enerjinin performansını sürekli izlemek ve iyileştirmek,</a:t>
            </a:r>
          </a:p>
          <a:p>
            <a:pPr lvl="0"/>
            <a:r>
              <a:rPr lang="tr-TR" sz="1600" b="1" dirty="0">
                <a:solidFill>
                  <a:srgbClr val="000000"/>
                </a:solidFill>
                <a:latin typeface="Arial Black" panose="020B0A04020102020204" pitchFamily="34" charset="0"/>
              </a:rPr>
              <a:t>Yasa ve mevzuatların kapsamı dışında kalan durumlarda ise; bilgi ve deneyimlerimize göre en uygun bilimsel çözümleri araştırmak ve uygulamak.</a:t>
            </a:r>
          </a:p>
        </p:txBody>
      </p:sp>
    </p:spTree>
    <p:extLst>
      <p:ext uri="{BB962C8B-B14F-4D97-AF65-F5344CB8AC3E}">
        <p14:creationId xmlns:p14="http://schemas.microsoft.com/office/powerpoint/2010/main" val="28538612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43CE8A97-3DC4-4315-B17F-70A362F2F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 y="0"/>
            <a:ext cx="3491984" cy="6858000"/>
          </a:xfrm>
          <a:prstGeom prst="rect">
            <a:avLst/>
          </a:prstGeom>
        </p:spPr>
      </p:pic>
      <p:sp>
        <p:nvSpPr>
          <p:cNvPr id="5" name="Dikdörtgen 4">
            <a:extLst>
              <a:ext uri="{FF2B5EF4-FFF2-40B4-BE49-F238E27FC236}">
                <a16:creationId xmlns:a16="http://schemas.microsoft.com/office/drawing/2014/main" id="{B8CA527C-1FB6-49D0-AC76-C24FB8421C0D}"/>
              </a:ext>
            </a:extLst>
          </p:cNvPr>
          <p:cNvSpPr/>
          <p:nvPr/>
        </p:nvSpPr>
        <p:spPr>
          <a:xfrm>
            <a:off x="3563888" y="260648"/>
            <a:ext cx="5652120" cy="6247864"/>
          </a:xfrm>
          <a:prstGeom prst="rect">
            <a:avLst/>
          </a:prstGeom>
        </p:spPr>
        <p:txBody>
          <a:bodyPr wrap="square">
            <a:spAutoFit/>
          </a:bodyPr>
          <a:lstStyle/>
          <a:p>
            <a:r>
              <a:rPr lang="tr-TR" sz="1600" dirty="0">
                <a:solidFill>
                  <a:srgbClr val="000000"/>
                </a:solidFill>
                <a:latin typeface="Arial Black" panose="020B0A04020102020204" pitchFamily="34" charset="0"/>
              </a:rPr>
              <a:t>Sürdürülebilirlik Politikamız</a:t>
            </a:r>
          </a:p>
          <a:p>
            <a:endParaRPr lang="tr-TR" sz="1600" dirty="0">
              <a:solidFill>
                <a:srgbClr val="000000"/>
              </a:solidFill>
              <a:latin typeface="Arial Black" panose="020B0A04020102020204" pitchFamily="34" charset="0"/>
            </a:endParaRPr>
          </a:p>
          <a:p>
            <a:endParaRPr lang="tr-TR" sz="1600" dirty="0">
              <a:solidFill>
                <a:srgbClr val="000000"/>
              </a:solidFill>
              <a:latin typeface="Arial Black" panose="020B0A04020102020204" pitchFamily="34" charset="0"/>
            </a:endParaRPr>
          </a:p>
          <a:p>
            <a:r>
              <a:rPr lang="tr-TR" sz="1600" b="1" dirty="0">
                <a:solidFill>
                  <a:srgbClr val="000000"/>
                </a:solidFill>
                <a:latin typeface="Arial Black" panose="020B0A04020102020204" pitchFamily="34" charset="0"/>
              </a:rPr>
              <a:t>Sürdürülebilirlik yönetim sistemi otelimizin tüm yönetim süreçlerini kapsar. Uyarlanabilen ve geliştirilebilen </a:t>
            </a:r>
            <a:r>
              <a:rPr lang="tr-TR" sz="1600" b="1" dirty="0" err="1">
                <a:solidFill>
                  <a:srgbClr val="000000"/>
                </a:solidFill>
                <a:latin typeface="Arial Black" panose="020B0A04020102020204" pitchFamily="34" charset="0"/>
              </a:rPr>
              <a:t>sys</a:t>
            </a:r>
            <a:r>
              <a:rPr lang="tr-TR" sz="1600" b="1" dirty="0">
                <a:solidFill>
                  <a:srgbClr val="000000"/>
                </a:solidFill>
                <a:latin typeface="Arial Black" panose="020B0A04020102020204" pitchFamily="34" charset="0"/>
              </a:rPr>
              <a:t>‘ </a:t>
            </a:r>
            <a:r>
              <a:rPr lang="tr-TR" sz="1600" b="1" dirty="0" err="1">
                <a:solidFill>
                  <a:srgbClr val="000000"/>
                </a:solidFill>
                <a:latin typeface="Arial Black" panose="020B0A04020102020204" pitchFamily="34" charset="0"/>
              </a:rPr>
              <a:t>nin</a:t>
            </a:r>
            <a:r>
              <a:rPr lang="tr-TR" sz="1600" b="1" dirty="0">
                <a:solidFill>
                  <a:srgbClr val="000000"/>
                </a:solidFill>
                <a:latin typeface="Arial Black" panose="020B0A04020102020204" pitchFamily="34" charset="0"/>
              </a:rPr>
              <a:t> genel hatlarını oluşturur ve politikalarını ortaya koyar. Bu sistem otelimizin fiziksel yapısına ve kapsamına uygun olacak şekilde yönetim ve personeline yönelik geliştirilmiştir. </a:t>
            </a:r>
          </a:p>
          <a:p>
            <a:r>
              <a:rPr lang="tr-TR" sz="1600" b="1" dirty="0">
                <a:solidFill>
                  <a:srgbClr val="000000"/>
                </a:solidFill>
                <a:latin typeface="Arial Black" panose="020B0A04020102020204" pitchFamily="34" charset="0"/>
              </a:rPr>
              <a:t>Yönetim sisteminin temeli risk analizine dayanmaktadır. Doğal afetler, kültür, çevre, toplum, ekonomi, kalite, insan hakları, sağlık, Güvenlik başlıklarında risk analizi yapılmaktadır. Gerekli durumlarda yeni başlıklarda eklenebilir. Risk analizinden sonra gerçekleşen risklere karşı yapılması gerekenleri belirleyen kriz yönetim politikamız bulunmaktadır. </a:t>
            </a:r>
          </a:p>
          <a:p>
            <a:r>
              <a:rPr lang="tr-TR" sz="1600" b="1" dirty="0">
                <a:solidFill>
                  <a:srgbClr val="000000"/>
                </a:solidFill>
                <a:latin typeface="Arial Black" panose="020B0A04020102020204" pitchFamily="34" charset="0"/>
              </a:rPr>
              <a:t>Sürdürülebilir yönetim sistemi; kalite, ekonomi, çevre, kültür, insan hakları, sağlık, yönetim ve güvenlik hakkında tüm çalışanlar tarafından belli politikaların uygulanması ve hedefler belirlenmesi, hedeflere ulaşılıp ulaşılamadığını tespit etmeyi ve süreçlerin sürekli iyileştirilmesini içerir.</a:t>
            </a:r>
          </a:p>
        </p:txBody>
      </p:sp>
    </p:spTree>
    <p:extLst>
      <p:ext uri="{BB962C8B-B14F-4D97-AF65-F5344CB8AC3E}">
        <p14:creationId xmlns:p14="http://schemas.microsoft.com/office/powerpoint/2010/main" val="7882994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rgbClr val="AFBAEF"/>
            </a:gs>
            <a:gs pos="100000">
              <a:schemeClr val="bg2">
                <a:shade val="96000"/>
                <a:satMod val="120000"/>
                <a:lumMod val="90000"/>
              </a:schemeClr>
            </a:gs>
          </a:gsLst>
          <a:lin ang="6120000" scaled="1"/>
        </a:gra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43CE8A97-3DC4-4315-B17F-70A362F2FC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 y="0"/>
            <a:ext cx="3491984" cy="6858000"/>
          </a:xfrm>
          <a:prstGeom prst="rect">
            <a:avLst/>
          </a:prstGeom>
        </p:spPr>
      </p:pic>
      <p:sp>
        <p:nvSpPr>
          <p:cNvPr id="5" name="Dikdörtgen 4">
            <a:extLst>
              <a:ext uri="{FF2B5EF4-FFF2-40B4-BE49-F238E27FC236}">
                <a16:creationId xmlns:a16="http://schemas.microsoft.com/office/drawing/2014/main" id="{B8CA527C-1FB6-49D0-AC76-C24FB8421C0D}"/>
              </a:ext>
            </a:extLst>
          </p:cNvPr>
          <p:cNvSpPr/>
          <p:nvPr/>
        </p:nvSpPr>
        <p:spPr>
          <a:xfrm>
            <a:off x="3563888" y="116632"/>
            <a:ext cx="5652120" cy="6986528"/>
          </a:xfrm>
          <a:prstGeom prst="rect">
            <a:avLst/>
          </a:prstGeom>
        </p:spPr>
        <p:txBody>
          <a:bodyPr wrap="square">
            <a:spAutoFit/>
          </a:bodyPr>
          <a:lstStyle/>
          <a:p>
            <a:r>
              <a:rPr lang="tr-TR" sz="1600" dirty="0">
                <a:solidFill>
                  <a:srgbClr val="000000"/>
                </a:solidFill>
                <a:latin typeface="Arial Black" panose="020B0A04020102020204" pitchFamily="34" charset="0"/>
              </a:rPr>
              <a:t>Sürdürülebilirlik Politikamız</a:t>
            </a:r>
          </a:p>
          <a:p>
            <a:endParaRPr lang="tr-TR" sz="1600" dirty="0">
              <a:solidFill>
                <a:srgbClr val="000000"/>
              </a:solidFill>
              <a:latin typeface="Arial Black" panose="020B0A04020102020204" pitchFamily="34" charset="0"/>
            </a:endParaRPr>
          </a:p>
          <a:p>
            <a:r>
              <a:rPr lang="tr-TR" sz="1600" b="1" dirty="0">
                <a:solidFill>
                  <a:srgbClr val="000000"/>
                </a:solidFill>
                <a:latin typeface="Arial Black" panose="020B0A04020102020204" pitchFamily="34" charset="0"/>
              </a:rPr>
              <a:t>Hedefler ulaşılınca yeni hedefler belirlenmektedir. Hedeflere ulaşıldığında politikalarımız ve uygulamalarımız gözden geçirilir bu sayede sürekli gelişmeye ve iyileştirmeye gayret gösteririz.</a:t>
            </a:r>
          </a:p>
          <a:p>
            <a:r>
              <a:rPr lang="tr-TR" sz="1600" b="1" dirty="0">
                <a:solidFill>
                  <a:srgbClr val="000000"/>
                </a:solidFill>
                <a:latin typeface="Arial Black" panose="020B0A04020102020204" pitchFamily="34" charset="0"/>
              </a:rPr>
              <a:t>Otellerimizin, sürdürülebilir turizm programının yükümlülüklerini yerine getireceğini ve sürdürülebilirlik performansının artırılması için yönetim sisteminin sürekli iyileştirilmesini taahhüt eder. </a:t>
            </a:r>
          </a:p>
          <a:p>
            <a:r>
              <a:rPr lang="tr-TR" sz="1600" b="1" dirty="0">
                <a:solidFill>
                  <a:srgbClr val="000000"/>
                </a:solidFill>
                <a:latin typeface="Arial Black" panose="020B0A04020102020204" pitchFamily="34" charset="0"/>
              </a:rPr>
              <a:t>İçinde bulunmuş olduğumuz sektörün durumu, çevresel, toplumsal, ekonomik, teknolojik, mevzuatlarda olabilecek olan değişiklikler tarafımızca sürekli kontrol altında tutulmaktadır. Yönetim sistemimiz mevzuatlarda yapılabilecek olan değişiklikleri sürekli takip altında tutar. Gerekli olması durumunda sistem ve politikalar güncellenmektedir.</a:t>
            </a:r>
          </a:p>
          <a:p>
            <a:r>
              <a:rPr lang="tr-TR" sz="1600" b="1" dirty="0">
                <a:solidFill>
                  <a:srgbClr val="000000"/>
                </a:solidFill>
                <a:latin typeface="Arial Black" panose="020B0A04020102020204" pitchFamily="34" charset="0"/>
              </a:rPr>
              <a:t>Sürdürülebilirlik yönetim sistemimiz güncel tutulabilmesi için gerekli tüm yasal gereksinimlerin bir listesi tarafımızca tutulur. Bu listeyi periyodik aralıklarla kontrol eder ve güncelleriz.</a:t>
            </a:r>
          </a:p>
          <a:p>
            <a:r>
              <a:rPr lang="tr-TR" sz="1600" b="1" dirty="0">
                <a:solidFill>
                  <a:srgbClr val="000000"/>
                </a:solidFill>
                <a:latin typeface="Arial Black" panose="020B0A04020102020204" pitchFamily="34" charset="0"/>
              </a:rPr>
              <a:t>Sürdürülebilir yönetim sistemimiz resmi web sayfamızda sürekli güncellenir.</a:t>
            </a:r>
          </a:p>
        </p:txBody>
      </p:sp>
    </p:spTree>
    <p:extLst>
      <p:ext uri="{BB962C8B-B14F-4D97-AF65-F5344CB8AC3E}">
        <p14:creationId xmlns:p14="http://schemas.microsoft.com/office/powerpoint/2010/main" val="3935852601"/>
      </p:ext>
    </p:extLst>
  </p:cSld>
  <p:clrMapOvr>
    <a:masterClrMapping/>
  </p:clrMapOvr>
</p:sld>
</file>

<file path=ppt/theme/theme1.xml><?xml version="1.0" encoding="utf-8"?>
<a:theme xmlns:a="http://schemas.openxmlformats.org/drawingml/2006/main" name="Dilim">
  <a:themeElements>
    <a:clrScheme name="Dilim">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Dilim">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lim">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Dilim">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themeOverride>
</file>

<file path=docProps/app.xml><?xml version="1.0" encoding="utf-8"?>
<Properties xmlns="http://schemas.openxmlformats.org/officeDocument/2006/extended-properties" xmlns:vt="http://schemas.openxmlformats.org/officeDocument/2006/docPropsVTypes">
  <Template/>
  <TotalTime>8225</TotalTime>
  <Words>3160</Words>
  <Application>Microsoft Office PowerPoint</Application>
  <PresentationFormat>Ekran Gösterisi (4:3)</PresentationFormat>
  <Paragraphs>307</Paragraphs>
  <Slides>48</Slides>
  <Notes>48</Notes>
  <HiddenSlides>0</HiddenSlides>
  <MMClips>0</MMClips>
  <ScaleCrop>false</ScaleCrop>
  <HeadingPairs>
    <vt:vector size="6" baseType="variant">
      <vt:variant>
        <vt:lpstr>Kullanılan Yazı Tipleri</vt:lpstr>
      </vt:variant>
      <vt:variant>
        <vt:i4>8</vt:i4>
      </vt:variant>
      <vt:variant>
        <vt:lpstr>Tema</vt:lpstr>
      </vt:variant>
      <vt:variant>
        <vt:i4>1</vt:i4>
      </vt:variant>
      <vt:variant>
        <vt:lpstr>Slayt Başlıkları</vt:lpstr>
      </vt:variant>
      <vt:variant>
        <vt:i4>48</vt:i4>
      </vt:variant>
    </vt:vector>
  </HeadingPairs>
  <TitlesOfParts>
    <vt:vector size="57" baseType="lpstr">
      <vt:lpstr>Arial</vt:lpstr>
      <vt:lpstr>Arial Black</vt:lpstr>
      <vt:lpstr>Arial MT</vt:lpstr>
      <vt:lpstr>Brush Script MT</vt:lpstr>
      <vt:lpstr>Calibri</vt:lpstr>
      <vt:lpstr>Century Gothic</vt:lpstr>
      <vt:lpstr>Symbol</vt:lpstr>
      <vt:lpstr>Wingdings 3</vt:lpstr>
      <vt:lpstr>Dilim</vt:lpstr>
      <vt:lpstr>OLİMARİN OTEL SÜRDÜRÜLEBİLİRLİK RAPORU 2024 YILI</vt:lpstr>
      <vt:lpstr>PowerPoint Sunusu</vt:lpstr>
      <vt:lpstr>Olimarin otel SÜRDÜRÜLEBİLİRLİK RAPORU 2024 YILI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OLİMARİN OTEL SÜRDÜRÜLEBİLİRLİK RAPORU 2024 YILI</dc:title>
  <dc:creator>zelis</dc:creator>
  <cp:lastModifiedBy>PınarNisan</cp:lastModifiedBy>
  <cp:revision>202</cp:revision>
  <dcterms:created xsi:type="dcterms:W3CDTF">2025-05-22T16:35:08Z</dcterms:created>
  <dcterms:modified xsi:type="dcterms:W3CDTF">2025-09-03T11:48:32Z</dcterms:modified>
</cp:coreProperties>
</file>